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43891200" cy="32918400"/>
  <p:notesSz cx="8086725" cy="145811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0033"/>
    <a:srgbClr val="4C0019"/>
    <a:srgbClr val="C06000"/>
    <a:srgbClr val="A00000"/>
    <a:srgbClr val="FFE46F"/>
    <a:srgbClr val="EAEAEA"/>
    <a:srgbClr val="DCDFE6"/>
    <a:srgbClr val="EB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9" autoAdjust="0"/>
    <p:restoredTop sz="94671" autoAdjust="0"/>
  </p:normalViewPr>
  <p:slideViewPr>
    <p:cSldViewPr>
      <p:cViewPr>
        <p:scale>
          <a:sx n="50" d="100"/>
          <a:sy n="50" d="100"/>
        </p:scale>
        <p:origin x="2604" y="528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2124" y="-78"/>
      </p:cViewPr>
      <p:guideLst>
        <p:guide orient="horz" pos="4592"/>
        <p:guide pos="25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1" Type="http://schemas.openxmlformats.org/officeDocument/2006/relationships/image" Target="../media/image1.emf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03613" cy="72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579938" y="0"/>
            <a:ext cx="3505200" cy="7286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D7E88-7066-4368-B5B4-093F91D1F0CF}" type="datetimeFigureOut">
              <a:rPr lang="en-US" smtClean="0"/>
              <a:pPr/>
              <a:t>5/1/2012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093788"/>
            <a:ext cx="7289800" cy="5467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08038" y="6926263"/>
            <a:ext cx="6470650" cy="6561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49350"/>
            <a:ext cx="3503613" cy="72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579938" y="13849350"/>
            <a:ext cx="3505200" cy="7286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A862D-00A3-4E81-A579-7A2BD977CE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2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B8FD4-8023-4D6D-B3B9-C0E0651C8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393E4-DE2F-49D6-9465-677759B7B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3025" y="1317625"/>
            <a:ext cx="9874250" cy="28089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5513" y="1317625"/>
            <a:ext cx="29475112" cy="28089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612B6-B282-49FC-A663-884C15FB3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4CBA-1F73-4360-BBB7-6E24C4B04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3A165-CE7C-4DAA-90BF-E54DAF904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5513" y="7680325"/>
            <a:ext cx="19673887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AAABF-616D-4EAD-A4EE-5D92FF4F7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48D2-B987-43D2-9581-8214FCD17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E3686-7A55-4EF1-A1D8-4D3CF571D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48088-3A4C-403D-A34E-39C4D8EB4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34C9-8B99-4D4F-AE20-60F106641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70C4B-9DD6-4B0B-9096-FE2B6647C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5513" y="1317625"/>
            <a:ext cx="3950176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94" tIns="188098" rIns="376194" bIns="1880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5513" y="7680325"/>
            <a:ext cx="39501762" cy="2172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55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7113" y="29978350"/>
            <a:ext cx="138985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algn="ctr"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6313" y="29978350"/>
            <a:ext cx="10240962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6194" tIns="188098" rIns="376194" bIns="188098" numCol="1" anchor="t" anchorCtr="0" compatLnSpc="1">
            <a:prstTxWarp prst="textNoShape">
              <a:avLst/>
            </a:prstTxWarp>
          </a:bodyPr>
          <a:lstStyle>
            <a:lvl1pPr algn="r" defTabSz="3762375">
              <a:defRPr sz="5800" smtClean="0">
                <a:latin typeface="Arial" pitchFamily="34" charset="0"/>
              </a:defRPr>
            </a:lvl1pPr>
          </a:lstStyle>
          <a:p>
            <a:pPr>
              <a:defRPr/>
            </a:pPr>
            <a:fld id="{E601B2B6-0517-4CC8-ADD3-1622DA621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2pPr>
      <a:lvl3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3pPr>
      <a:lvl4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4pPr>
      <a:lvl5pPr algn="ctr" defTabSz="3762375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5pPr>
      <a:lvl6pPr marL="4572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6pPr>
      <a:lvl7pPr marL="9144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7pPr>
      <a:lvl8pPr marL="13716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8pPr>
      <a:lvl9pPr marL="1828800" algn="ctr" defTabSz="3762375" rtl="0" fontAlgn="base">
        <a:spcBef>
          <a:spcPct val="0"/>
        </a:spcBef>
        <a:spcAft>
          <a:spcPct val="0"/>
        </a:spcAft>
        <a:defRPr sz="18100">
          <a:solidFill>
            <a:schemeClr val="tx2"/>
          </a:solidFill>
          <a:latin typeface="Arial" pitchFamily="34" charset="0"/>
        </a:defRPr>
      </a:lvl9pPr>
    </p:titleStyle>
    <p:bodyStyle>
      <a:lvl1pPr marL="1412875" indent="-1412875" algn="l" defTabSz="3762375" rtl="0" eaLnBrk="0" fontAlgn="base" hangingPunct="0">
        <a:spcBef>
          <a:spcPct val="20000"/>
        </a:spcBef>
        <a:spcAft>
          <a:spcPct val="0"/>
        </a:spcAft>
        <a:buChar char="•"/>
        <a:defRPr sz="13100">
          <a:solidFill>
            <a:schemeClr val="tx1"/>
          </a:solidFill>
          <a:latin typeface="+mn-lt"/>
          <a:ea typeface="+mn-ea"/>
          <a:cs typeface="+mn-cs"/>
        </a:defRPr>
      </a:lvl1pPr>
      <a:lvl2pPr marL="3055938" indent="-1174750" algn="l" defTabSz="3762375" rtl="0" eaLnBrk="0" fontAlgn="base" hangingPunct="0">
        <a:spcBef>
          <a:spcPct val="20000"/>
        </a:spcBef>
        <a:spcAft>
          <a:spcPct val="0"/>
        </a:spcAft>
        <a:buChar char="–"/>
        <a:defRPr sz="11500">
          <a:solidFill>
            <a:schemeClr val="tx1"/>
          </a:solidFill>
          <a:latin typeface="+mn-lt"/>
        </a:defRPr>
      </a:lvl2pPr>
      <a:lvl3pPr marL="4702175" indent="-939800" algn="l" defTabSz="3762375" rtl="0" eaLnBrk="0" fontAlgn="base" hangingPunct="0">
        <a:spcBef>
          <a:spcPct val="20000"/>
        </a:spcBef>
        <a:spcAft>
          <a:spcPct val="0"/>
        </a:spcAft>
        <a:buChar char="•"/>
        <a:defRPr sz="9800">
          <a:solidFill>
            <a:schemeClr val="tx1"/>
          </a:solidFill>
          <a:latin typeface="+mn-lt"/>
        </a:defRPr>
      </a:lvl3pPr>
      <a:lvl4pPr marL="6583363" indent="-941388" algn="l" defTabSz="3762375" rtl="0" eaLnBrk="0" fontAlgn="base" hangingPunct="0">
        <a:spcBef>
          <a:spcPct val="20000"/>
        </a:spcBef>
        <a:spcAft>
          <a:spcPct val="0"/>
        </a:spcAft>
        <a:buChar char="–"/>
        <a:defRPr sz="8200">
          <a:solidFill>
            <a:schemeClr val="tx1"/>
          </a:solidFill>
          <a:latin typeface="+mn-lt"/>
        </a:defRPr>
      </a:lvl4pPr>
      <a:lvl5pPr marL="8464550" indent="-941388" algn="l" defTabSz="3762375" rtl="0" eaLnBrk="0" fontAlgn="base" hangingPunct="0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5pPr>
      <a:lvl6pPr marL="89217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6pPr>
      <a:lvl7pPr marL="93789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7pPr>
      <a:lvl8pPr marL="98361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8pPr>
      <a:lvl9pPr marL="10293350" indent="-941388" algn="l" defTabSz="3762375" rtl="0" fontAlgn="base">
        <a:spcBef>
          <a:spcPct val="20000"/>
        </a:spcBef>
        <a:spcAft>
          <a:spcPct val="0"/>
        </a:spcAft>
        <a:buChar char="»"/>
        <a:defRPr sz="8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7.emf"/><Relationship Id="rId26" Type="http://schemas.openxmlformats.org/officeDocument/2006/relationships/image" Target="../media/image11.emf"/><Relationship Id="rId39" Type="http://schemas.openxmlformats.org/officeDocument/2006/relationships/oleObject" Target="../embeddings/oleObject15.bin"/><Relationship Id="rId3" Type="http://schemas.openxmlformats.org/officeDocument/2006/relationships/image" Target="../media/image20.png"/><Relationship Id="rId21" Type="http://schemas.openxmlformats.org/officeDocument/2006/relationships/oleObject" Target="../embeddings/oleObject9.bin"/><Relationship Id="rId34" Type="http://schemas.openxmlformats.org/officeDocument/2006/relationships/image" Target="../media/image23.tiff"/><Relationship Id="rId42" Type="http://schemas.openxmlformats.org/officeDocument/2006/relationships/image" Target="../media/image16.emf"/><Relationship Id="rId47" Type="http://schemas.openxmlformats.org/officeDocument/2006/relationships/oleObject" Target="../embeddings/oleObject1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4.e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22.tiff"/><Relationship Id="rId38" Type="http://schemas.openxmlformats.org/officeDocument/2006/relationships/image" Target="../media/image27.tiff"/><Relationship Id="rId46" Type="http://schemas.openxmlformats.org/officeDocument/2006/relationships/image" Target="../media/image18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.emf"/><Relationship Id="rId20" Type="http://schemas.openxmlformats.org/officeDocument/2006/relationships/image" Target="../media/image8.emf"/><Relationship Id="rId29" Type="http://schemas.openxmlformats.org/officeDocument/2006/relationships/oleObject" Target="../embeddings/oleObject13.bin"/><Relationship Id="rId41" Type="http://schemas.openxmlformats.org/officeDocument/2006/relationships/oleObject" Target="../embeddings/oleObject16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0.emf"/><Relationship Id="rId32" Type="http://schemas.openxmlformats.org/officeDocument/2006/relationships/image" Target="../media/image14.emf"/><Relationship Id="rId37" Type="http://schemas.openxmlformats.org/officeDocument/2006/relationships/image" Target="../media/image26.tiff"/><Relationship Id="rId40" Type="http://schemas.openxmlformats.org/officeDocument/2006/relationships/image" Target="../media/image15.emf"/><Relationship Id="rId45" Type="http://schemas.openxmlformats.org/officeDocument/2006/relationships/oleObject" Target="../embeddings/oleObject18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12.emf"/><Relationship Id="rId36" Type="http://schemas.openxmlformats.org/officeDocument/2006/relationships/image" Target="../media/image25.tiff"/><Relationship Id="rId10" Type="http://schemas.openxmlformats.org/officeDocument/2006/relationships/image" Target="../media/image3.e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4" Type="http://schemas.openxmlformats.org/officeDocument/2006/relationships/image" Target="../media/image17.emf"/><Relationship Id="rId4" Type="http://schemas.openxmlformats.org/officeDocument/2006/relationships/image" Target="../media/image21.jpe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5.emf"/><Relationship Id="rId22" Type="http://schemas.openxmlformats.org/officeDocument/2006/relationships/image" Target="../media/image9.e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13.emf"/><Relationship Id="rId35" Type="http://schemas.openxmlformats.org/officeDocument/2006/relationships/image" Target="../media/image24.tiff"/><Relationship Id="rId43" Type="http://schemas.openxmlformats.org/officeDocument/2006/relationships/oleObject" Target="../embeddings/oleObject17.bin"/><Relationship Id="rId48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E46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9"/>
          <p:cNvSpPr>
            <a:spLocks noChangeArrowheads="1"/>
          </p:cNvSpPr>
          <p:nvPr/>
        </p:nvSpPr>
        <p:spPr bwMode="auto">
          <a:xfrm>
            <a:off x="0" y="0"/>
            <a:ext cx="43891200" cy="612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15500" tIns="57750" rIns="115500" bIns="57750" anchor="t"/>
          <a:lstStyle/>
          <a:p>
            <a:pPr algn="ctr" defTabSz="3762375"/>
            <a:r>
              <a:rPr lang="en-US" sz="8800" b="1" dirty="0">
                <a:solidFill>
                  <a:srgbClr val="800000"/>
                </a:solidFill>
              </a:rPr>
              <a:t>Transforming Growth </a:t>
            </a:r>
            <a:r>
              <a:rPr lang="en-US" sz="8800" b="1" dirty="0" smtClean="0">
                <a:solidFill>
                  <a:srgbClr val="800000"/>
                </a:solidFill>
              </a:rPr>
              <a:t>Factor-β </a:t>
            </a:r>
            <a:r>
              <a:rPr lang="en-US" sz="8800" b="1" dirty="0">
                <a:solidFill>
                  <a:srgbClr val="800000"/>
                </a:solidFill>
              </a:rPr>
              <a:t>Promotes Rho G-protein Mediated Synthesis and Secretion of Endothelin-1 in Human Trabecular Meshwork Cells</a:t>
            </a:r>
            <a:r>
              <a:rPr lang="en-US" sz="8800" dirty="0">
                <a:solidFill>
                  <a:srgbClr val="800000"/>
                </a:solidFill>
              </a:rPr>
              <a:t> </a:t>
            </a:r>
            <a:endParaRPr lang="en-US" sz="8800" dirty="0" smtClean="0">
              <a:solidFill>
                <a:srgbClr val="800000"/>
              </a:solidFill>
            </a:endParaRPr>
          </a:p>
          <a:p>
            <a:pPr algn="ctr" defTabSz="3762375"/>
            <a:endParaRPr lang="en-US" sz="1800" dirty="0" smtClean="0"/>
          </a:p>
          <a:p>
            <a:pPr algn="ctr" defTabSz="3762375"/>
            <a:r>
              <a:rPr lang="en-US" sz="6000" dirty="0" smtClean="0"/>
              <a:t>Cynthia </a:t>
            </a:r>
            <a:r>
              <a:rPr lang="en-US" sz="6000" dirty="0"/>
              <a:t>L. </a:t>
            </a:r>
            <a:r>
              <a:rPr lang="en-US" sz="6000" dirty="0" smtClean="0"/>
              <a:t>Von Zee</a:t>
            </a:r>
            <a:r>
              <a:rPr lang="en-US" sz="6000" baseline="30000" dirty="0" smtClean="0"/>
              <a:t>1,2A</a:t>
            </a:r>
            <a:r>
              <a:rPr lang="en-US" sz="6000" dirty="0" smtClean="0"/>
              <a:t>, </a:t>
            </a:r>
            <a:r>
              <a:rPr lang="en-US" sz="6000" dirty="0"/>
              <a:t>Kelly A. </a:t>
            </a:r>
            <a:r>
              <a:rPr lang="en-US" sz="6000" dirty="0" smtClean="0"/>
              <a:t>Langert</a:t>
            </a:r>
            <a:r>
              <a:rPr lang="en-US" sz="6000" baseline="30000" dirty="0" smtClean="0"/>
              <a:t>1,2B</a:t>
            </a:r>
            <a:r>
              <a:rPr lang="en-US" sz="6000" dirty="0" smtClean="0"/>
              <a:t>, Evan </a:t>
            </a:r>
            <a:r>
              <a:rPr lang="en-US" sz="6000" dirty="0"/>
              <a:t>B. Stubbs, </a:t>
            </a:r>
            <a:r>
              <a:rPr lang="en-US" sz="6000" dirty="0" smtClean="0"/>
              <a:t>Jr.</a:t>
            </a:r>
            <a:r>
              <a:rPr lang="en-US" sz="6000" baseline="30000" dirty="0" smtClean="0"/>
              <a:t>1,2A</a:t>
            </a:r>
          </a:p>
          <a:p>
            <a:pPr algn="ctr" defTabSz="3762375"/>
            <a:endParaRPr lang="en-US" sz="2400" baseline="30000" dirty="0" smtClean="0"/>
          </a:p>
          <a:p>
            <a:pPr algn="ctr" defTabSz="3762375"/>
            <a:r>
              <a:rPr lang="en-US" sz="5400" i="1" baseline="30000" dirty="0" smtClean="0"/>
              <a:t>1</a:t>
            </a:r>
            <a:r>
              <a:rPr lang="en-US" sz="5400" i="1" dirty="0" smtClean="0"/>
              <a:t>Research </a:t>
            </a:r>
            <a:r>
              <a:rPr lang="en-US" sz="5400" i="1" dirty="0"/>
              <a:t>Service (151), Edward Hines, Jr. VA Hospital, Hines, </a:t>
            </a:r>
            <a:r>
              <a:rPr lang="en-US" sz="5400" i="1" dirty="0" smtClean="0"/>
              <a:t>IL</a:t>
            </a:r>
          </a:p>
          <a:p>
            <a:pPr algn="ctr" defTabSz="3762375"/>
            <a:r>
              <a:rPr lang="en-US" sz="5400" i="1" baseline="30000" dirty="0" err="1" smtClean="0"/>
              <a:t>A</a:t>
            </a:r>
            <a:r>
              <a:rPr lang="en-US" sz="5400" i="1" dirty="0" err="1" smtClean="0"/>
              <a:t>Ophthalmology</a:t>
            </a:r>
            <a:r>
              <a:rPr lang="en-US" sz="5400" i="1" dirty="0" smtClean="0"/>
              <a:t>, </a:t>
            </a:r>
            <a:r>
              <a:rPr lang="en-US" sz="5400" i="1" baseline="30000" dirty="0" err="1" smtClean="0"/>
              <a:t>B</a:t>
            </a:r>
            <a:r>
              <a:rPr lang="en-US" sz="5400" i="1" dirty="0" err="1" smtClean="0"/>
              <a:t>Program</a:t>
            </a:r>
            <a:r>
              <a:rPr lang="en-US" sz="5400" i="1" dirty="0" smtClean="0"/>
              <a:t> </a:t>
            </a:r>
            <a:r>
              <a:rPr lang="en-US" sz="5400" i="1" dirty="0"/>
              <a:t>of Neuroscience, </a:t>
            </a:r>
            <a:r>
              <a:rPr lang="en-US" sz="5400" i="1" baseline="30000" dirty="0" smtClean="0"/>
              <a:t>2</a:t>
            </a:r>
            <a:r>
              <a:rPr lang="en-US" sz="5400" i="1" dirty="0" smtClean="0"/>
              <a:t>Loyola </a:t>
            </a:r>
            <a:r>
              <a:rPr lang="en-US" sz="5400" i="1" dirty="0"/>
              <a:t>University Chicago, Maywood, </a:t>
            </a:r>
            <a:r>
              <a:rPr lang="en-US" sz="5400" i="1" dirty="0" smtClean="0"/>
              <a:t>IL</a:t>
            </a:r>
            <a:endParaRPr lang="en-US" sz="4900" i="1" dirty="0"/>
          </a:p>
        </p:txBody>
      </p:sp>
      <p:sp>
        <p:nvSpPr>
          <p:cNvPr id="2051" name="Rectangle 20"/>
          <p:cNvSpPr>
            <a:spLocks noChangeArrowheads="1"/>
          </p:cNvSpPr>
          <p:nvPr/>
        </p:nvSpPr>
        <p:spPr bwMode="auto">
          <a:xfrm>
            <a:off x="228600" y="6324600"/>
            <a:ext cx="8503920" cy="1179991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 dirty="0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053" name="Rectangle 22"/>
          <p:cNvSpPr>
            <a:spLocks noChangeArrowheads="1"/>
          </p:cNvSpPr>
          <p:nvPr/>
        </p:nvSpPr>
        <p:spPr bwMode="auto">
          <a:xfrm>
            <a:off x="228600" y="18568954"/>
            <a:ext cx="8503920" cy="1179991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054" name="Rectangle 23"/>
          <p:cNvSpPr>
            <a:spLocks noChangeArrowheads="1"/>
          </p:cNvSpPr>
          <p:nvPr/>
        </p:nvSpPr>
        <p:spPr bwMode="auto">
          <a:xfrm>
            <a:off x="9387840" y="6324600"/>
            <a:ext cx="34198560" cy="1173163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056" name="Rectangle 25"/>
          <p:cNvSpPr>
            <a:spLocks noChangeArrowheads="1"/>
          </p:cNvSpPr>
          <p:nvPr/>
        </p:nvSpPr>
        <p:spPr bwMode="auto">
          <a:xfrm>
            <a:off x="33451800" y="22220464"/>
            <a:ext cx="10287000" cy="109728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 dirty="0" smtClean="0">
                <a:solidFill>
                  <a:schemeClr val="bg1"/>
                </a:solidFill>
              </a:rPr>
              <a:t>Summary/Conclusion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2057" name="Rectangle 26"/>
          <p:cNvSpPr>
            <a:spLocks noChangeArrowheads="1"/>
          </p:cNvSpPr>
          <p:nvPr/>
        </p:nvSpPr>
        <p:spPr bwMode="auto">
          <a:xfrm>
            <a:off x="9372600" y="7596939"/>
            <a:ext cx="10972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>
                <a:solidFill>
                  <a:srgbClr val="800000"/>
                </a:solidFill>
              </a:rPr>
              <a:t>TGF-β2 increases ppET-1 mRNA content </a:t>
            </a:r>
            <a:endParaRPr lang="en-US" sz="3200" b="1" dirty="0">
              <a:solidFill>
                <a:srgbClr val="800000"/>
              </a:solidFill>
            </a:endParaRPr>
          </a:p>
        </p:txBody>
      </p:sp>
      <p:sp>
        <p:nvSpPr>
          <p:cNvPr id="2063" name="Rectangle 40"/>
          <p:cNvSpPr>
            <a:spLocks noChangeArrowheads="1"/>
          </p:cNvSpPr>
          <p:nvPr/>
        </p:nvSpPr>
        <p:spPr bwMode="auto">
          <a:xfrm>
            <a:off x="20955000" y="7596940"/>
            <a:ext cx="11887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>
                <a:solidFill>
                  <a:srgbClr val="800000"/>
                </a:solidFill>
              </a:rPr>
              <a:t>TGF-β2 increases mature ET-1 peptide </a:t>
            </a:r>
            <a:r>
              <a:rPr lang="en-US" sz="3200" b="1" i="1" dirty="0" smtClean="0">
                <a:solidFill>
                  <a:srgbClr val="800000"/>
                </a:solidFill>
              </a:rPr>
              <a:t>secretion</a:t>
            </a:r>
            <a:endParaRPr lang="en-US" sz="3200" b="1" dirty="0">
              <a:solidFill>
                <a:srgbClr val="800000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841172"/>
            <a:ext cx="5707627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LM_SSOM_Col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82936" y="2841172"/>
            <a:ext cx="8055864" cy="3017520"/>
          </a:xfrm>
          <a:prstGeom prst="rect">
            <a:avLst/>
          </a:prstGeom>
        </p:spPr>
      </p:pic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228600" y="7518400"/>
            <a:ext cx="8686800" cy="1064568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square" lIns="179533" tIns="89766" rIns="179533" bIns="89766">
            <a:spAutoFit/>
          </a:bodyPr>
          <a:lstStyle/>
          <a:p>
            <a:pPr marL="3175" indent="-3175" algn="just" defTabSz="1096963">
              <a:spcAft>
                <a:spcPts val="1200"/>
              </a:spcAft>
            </a:pPr>
            <a:r>
              <a:rPr lang="en-US" sz="2200" dirty="0" smtClean="0"/>
              <a:t>Primary </a:t>
            </a:r>
            <a:r>
              <a:rPr lang="en-US" sz="2200" dirty="0"/>
              <a:t>open-angle glaucoma (POAG) is one of the most common causes of blindness worldwide, affecting </a:t>
            </a:r>
            <a:r>
              <a:rPr lang="en-US" sz="2200" dirty="0" smtClean="0"/>
              <a:t>approximately 1.86% or nearly 2 million individuals 40 years and older in the US.</a:t>
            </a:r>
            <a:r>
              <a:rPr lang="en-US" sz="2200" baseline="30000" dirty="0"/>
              <a:t> </a:t>
            </a:r>
            <a:r>
              <a:rPr lang="en-US" sz="2200" dirty="0"/>
              <a:t>A poorly-understood risk factor for the initiation and progression of POAG is high intraocular pressure (IOP</a:t>
            </a:r>
            <a:r>
              <a:rPr lang="en-US" sz="2200" dirty="0" smtClean="0"/>
              <a:t>).</a:t>
            </a:r>
            <a:r>
              <a:rPr lang="en-US" sz="2200" baseline="30000" dirty="0" smtClean="0"/>
              <a:t> </a:t>
            </a:r>
            <a:r>
              <a:rPr lang="en-US" sz="2200" dirty="0"/>
              <a:t>In healthy eyes, normal IOP is sustained through balanced production and outflow of aqueous humor (AH). In adults, the majority (&gt;50%) of AH exits the eye through a conventional outflow pathway involving the trabecular meshwork (TM</a:t>
            </a:r>
            <a:r>
              <a:rPr lang="en-US" sz="2200" dirty="0" smtClean="0"/>
              <a:t>).</a:t>
            </a:r>
            <a:r>
              <a:rPr lang="en-US" sz="2200" baseline="30000" dirty="0"/>
              <a:t> </a:t>
            </a:r>
            <a:r>
              <a:rPr lang="en-US" sz="2200" dirty="0" smtClean="0"/>
              <a:t>Resistance </a:t>
            </a:r>
            <a:r>
              <a:rPr lang="en-US" sz="2200" dirty="0"/>
              <a:t>to AH outflow through the TM is mediated, in part, through Rho G-protein mediated enhancement of TM </a:t>
            </a:r>
            <a:r>
              <a:rPr lang="en-US" sz="2200" dirty="0" smtClean="0"/>
              <a:t>cell actin cytoskeleton </a:t>
            </a:r>
            <a:r>
              <a:rPr lang="en-US" sz="2200" dirty="0"/>
              <a:t>contractile </a:t>
            </a:r>
            <a:r>
              <a:rPr lang="en-US" sz="2200" dirty="0" smtClean="0"/>
              <a:t>tone.</a:t>
            </a:r>
          </a:p>
          <a:p>
            <a:pPr marL="3175" indent="-3175" algn="just" defTabSz="1096963">
              <a:spcAft>
                <a:spcPts val="1800"/>
              </a:spcAft>
            </a:pPr>
            <a:r>
              <a:rPr lang="en-US" sz="2200" dirty="0"/>
              <a:t>Analysis of AH samples from POAG patients reveal marked increases in the content of endothelin-1 (ET-1), a potent vasoconstrictor that promotes Rho G-protein mediated TM cell contraction</a:t>
            </a:r>
            <a:r>
              <a:rPr lang="en-US" sz="2200" dirty="0" smtClean="0"/>
              <a:t>. Levels </a:t>
            </a:r>
            <a:r>
              <a:rPr lang="en-US" sz="2200" dirty="0"/>
              <a:t>of transforming growth factor (TGF)-β2, a key regulator of extracellular matrix structure within the TM, are similarly aberrantly increased in </a:t>
            </a:r>
            <a:r>
              <a:rPr lang="en-US" sz="2200" dirty="0" smtClean="0"/>
              <a:t>AH of POAG patients. Whereas </a:t>
            </a:r>
            <a:r>
              <a:rPr lang="en-US" sz="2200" dirty="0"/>
              <a:t>the significance of these independent clinical observations remains unclear, </a:t>
            </a:r>
            <a:r>
              <a:rPr lang="en-US" sz="2200" i="1" dirty="0"/>
              <a:t>emerging evidence </a:t>
            </a:r>
            <a:r>
              <a:rPr lang="en-US" sz="2200" i="1" dirty="0" smtClean="0"/>
              <a:t>strongly supports </a:t>
            </a:r>
            <a:r>
              <a:rPr lang="en-US" sz="2200" i="1" dirty="0"/>
              <a:t>a </a:t>
            </a:r>
            <a:r>
              <a:rPr lang="en-US" sz="2200" i="1" dirty="0" smtClean="0"/>
              <a:t>pathologic association </a:t>
            </a:r>
            <a:r>
              <a:rPr lang="en-US" sz="2200" i="1" dirty="0"/>
              <a:t>between </a:t>
            </a:r>
            <a:r>
              <a:rPr lang="en-US" sz="2200" i="1" dirty="0" smtClean="0"/>
              <a:t>either ET-1 </a:t>
            </a:r>
            <a:r>
              <a:rPr lang="en-US" sz="2200" i="1" dirty="0"/>
              <a:t>or TGF-β2 with </a:t>
            </a:r>
            <a:r>
              <a:rPr lang="en-US" sz="2200" i="1" dirty="0" smtClean="0"/>
              <a:t>elevated IOP </a:t>
            </a:r>
            <a:r>
              <a:rPr lang="en-US" sz="2200" i="1" dirty="0"/>
              <a:t>in the pathogenesis of POAG</a:t>
            </a:r>
            <a:r>
              <a:rPr lang="en-US" sz="2200" dirty="0"/>
              <a:t>. </a:t>
            </a:r>
            <a:r>
              <a:rPr lang="en-US" sz="2200" dirty="0" smtClean="0"/>
              <a:t>Mechanisms responsible for regulating endogenous synthesis and secretion of ET-1 and TGF-β2 within the eye are currently unknown. </a:t>
            </a:r>
          </a:p>
          <a:p>
            <a:pPr marL="3175" indent="-3175" algn="just" defTabSz="1096963">
              <a:spcAft>
                <a:spcPts val="1200"/>
              </a:spcAft>
            </a:pPr>
            <a:r>
              <a:rPr lang="en-US" sz="2200" dirty="0" smtClean="0"/>
              <a:t>In other cell types, application of TGF-β2 has been shown to significantly enhance both prepro (pp) ET-1 gene transcription as well as secretion of mature ET-1 peptide. Interestingly, a role for Rho G-protein activation in TGF-β2 mediated upregulation of ppET-1 mRNA has been proposed.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In this study, we determined the effect of TGF-β2 signaling on expression and secretion of ET-1 by human TM cells.</a:t>
            </a:r>
            <a:endParaRPr lang="en-US" sz="2200" dirty="0"/>
          </a:p>
        </p:txBody>
      </p:sp>
      <p:sp>
        <p:nvSpPr>
          <p:cNvPr id="24" name="Rectangle 2110"/>
          <p:cNvSpPr>
            <a:spLocks noChangeArrowheads="1"/>
          </p:cNvSpPr>
          <p:nvPr/>
        </p:nvSpPr>
        <p:spPr bwMode="auto">
          <a:xfrm>
            <a:off x="238827" y="15582900"/>
            <a:ext cx="8686800" cy="2560320"/>
          </a:xfrm>
          <a:prstGeom prst="rect">
            <a:avLst/>
          </a:prstGeom>
          <a:noFill/>
          <a:ln w="85725" cmpd="thickThin">
            <a:solidFill>
              <a:srgbClr val="80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228600" y="19733178"/>
            <a:ext cx="8686800" cy="13169456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square" lIns="179533" tIns="89766" rIns="179533" bIns="89766">
            <a:spAutoFit/>
          </a:bodyPr>
          <a:lstStyle/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charset="0"/>
              </a:rPr>
              <a:t>Cell Culture: </a:t>
            </a:r>
            <a:r>
              <a:rPr lang="en-US" sz="2100" dirty="0" smtClean="0">
                <a:cs typeface="Arial" charset="0"/>
              </a:rPr>
              <a:t>Primary human TM cells were harvested from discarded human corneoscleral rims and cultured to confluence as approved by the Hines V.A. and Loyola University Chicago institutional review boards. </a:t>
            </a:r>
            <a:r>
              <a:rPr lang="en-US" sz="2100" dirty="0" smtClean="0"/>
              <a:t>SV40-transformed human TM cell lines derived from patients without or with glaucoma (NTM5 and GTM3, respectively) were a generous gift from Alcon Laboratories. All cell cultures were maintained at 37</a:t>
            </a:r>
            <a:r>
              <a:rPr lang="en-US" sz="2100" dirty="0" smtClean="0">
                <a:cs typeface="Times New Roman" pitchFamily="18" charset="0"/>
              </a:rPr>
              <a:t>º</a:t>
            </a:r>
            <a:r>
              <a:rPr lang="en-US" sz="2100" dirty="0" smtClean="0"/>
              <a:t>C </a:t>
            </a:r>
            <a:r>
              <a:rPr lang="en-US" sz="2100" dirty="0" smtClean="0">
                <a:cs typeface="Lucida Sans Unicode" pitchFamily="34" charset="0"/>
              </a:rPr>
              <a:t>under an atmosphere of 5% CO</a:t>
            </a:r>
            <a:r>
              <a:rPr lang="en-US" sz="2100" baseline="-25000" dirty="0" smtClean="0">
                <a:cs typeface="Lucida Sans Unicode" pitchFamily="34" charset="0"/>
              </a:rPr>
              <a:t>2</a:t>
            </a:r>
            <a:r>
              <a:rPr lang="en-US" sz="2100" dirty="0" smtClean="0">
                <a:cs typeface="Lucida Sans Unicode" pitchFamily="34" charset="0"/>
              </a:rPr>
              <a:t>/95% air. </a:t>
            </a:r>
            <a:endParaRPr lang="en-US" sz="2100" dirty="0" smtClean="0">
              <a:latin typeface="Arial" pitchFamily="34" charset="0"/>
              <a:cs typeface="Arial" pitchFamily="34" charset="0"/>
            </a:endParaRPr>
          </a:p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Treatment of Human TM Cells: 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Prior to treatment, sub-confluent human TM cells were cultured x 24h in serum-free media containing antibiotics. Recombinant human TGF-β2 (Cell Signaling Technology) was reconstituted as a stock solution in 4 mM HCl containing 0.1% bovine serum albumin (BSA) for 30 min at 23ºC prior to use. Serum-starved cultures were then treated (0-24h) with vehicle (200 nM HCl) or activated TGF-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0-20</a:t>
            </a:r>
            <a:r>
              <a:rPr lang="el-GR" sz="2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100" dirty="0" err="1" smtClean="0">
                <a:latin typeface="Arial" pitchFamily="34" charset="0"/>
                <a:cs typeface="Arial" pitchFamily="34" charset="0"/>
              </a:rPr>
              <a:t>ng</a:t>
            </a:r>
            <a:r>
              <a:rPr lang="en-US" sz="2100" dirty="0" smtClean="0">
                <a:latin typeface="Arial" pitchFamily="34" charset="0"/>
                <a:cs typeface="Arial" pitchFamily="34" charset="0"/>
              </a:rPr>
              <a:t>/ml) in fresh serum-free medium containing antibiotics. </a:t>
            </a:r>
            <a:endParaRPr lang="en-US" sz="21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Real-Time RT-PCR: </a:t>
            </a:r>
            <a:r>
              <a:rPr lang="en-US" sz="2100" dirty="0" smtClean="0">
                <a:latin typeface="Arial" charset="0"/>
                <a:cs typeface="Times New Roman" pitchFamily="18" charset="0"/>
              </a:rPr>
              <a:t>Total RNA was extracted from human TM cells using TRIzol reagent, and 5 µg was reverse-transcribed using Super Script III First Strand Synthesis system (Life Technologies) as described previously (Von Zee </a:t>
            </a:r>
            <a:r>
              <a:rPr lang="en-US" sz="2100" i="1" dirty="0" smtClean="0">
                <a:latin typeface="Arial" charset="0"/>
                <a:cs typeface="Times New Roman" pitchFamily="18" charset="0"/>
              </a:rPr>
              <a:t>et al</a:t>
            </a:r>
            <a:r>
              <a:rPr lang="en-US" sz="2100" dirty="0" smtClean="0">
                <a:latin typeface="Arial" charset="0"/>
                <a:cs typeface="Times New Roman" pitchFamily="18" charset="0"/>
              </a:rPr>
              <a:t>., 2009; Stubbs and Von Zee, 2012). </a:t>
            </a:r>
            <a:r>
              <a:rPr lang="en-US" sz="2100" dirty="0" smtClean="0"/>
              <a:t>Human-specific </a:t>
            </a:r>
            <a:r>
              <a:rPr lang="en-US" sz="2100" dirty="0"/>
              <a:t>ppET-1 or GAPDH cDNA sequences were amplified by real-time PCR on a Mini-</a:t>
            </a:r>
            <a:r>
              <a:rPr lang="en-US" sz="2100" dirty="0" err="1"/>
              <a:t>Opticon</a:t>
            </a:r>
            <a:r>
              <a:rPr lang="en-US" sz="2100" dirty="0"/>
              <a:t> PCR detection </a:t>
            </a:r>
            <a:r>
              <a:rPr lang="en-US" sz="2100" dirty="0" smtClean="0"/>
              <a:t>system. </a:t>
            </a:r>
            <a:r>
              <a:rPr lang="en-US" sz="2100" dirty="0" smtClean="0">
                <a:latin typeface="Arial" charset="0"/>
                <a:cs typeface="Times New Roman" pitchFamily="18" charset="0"/>
              </a:rPr>
              <a:t>For each sample, the specificity of the real-time reaction product was determined by melting curve analysis. The endogenous expression of GAPDH was unaltered by drug treatments; therefore, relative fold-changes in gene expression were normalized to GAPDH. </a:t>
            </a:r>
          </a:p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charset="0"/>
                <a:cs typeface="Times New Roman" pitchFamily="18" charset="0"/>
              </a:rPr>
              <a:t>Endothelin-1 ELISA: </a:t>
            </a:r>
            <a:r>
              <a:rPr lang="en-US" sz="2100" dirty="0" smtClean="0">
                <a:latin typeface="Arial" charset="0"/>
                <a:cs typeface="Times New Roman" pitchFamily="18" charset="0"/>
              </a:rPr>
              <a:t>Levels of ET-1 in cell culture supernatants were assessed using a commercially-available ELISA kit (R&amp;D Systems, Minneapolis, MN) according to package instructions. </a:t>
            </a:r>
          </a:p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charset="0"/>
              </a:rPr>
              <a:t>Filamentous Actin Staining: </a:t>
            </a:r>
            <a:r>
              <a:rPr lang="en-US" sz="2100" dirty="0" smtClean="0"/>
              <a:t>Human TM cells </a:t>
            </a:r>
            <a:r>
              <a:rPr lang="en-US" sz="2100" dirty="0"/>
              <a:t>grown to </a:t>
            </a:r>
            <a:r>
              <a:rPr lang="en-US" sz="2100" dirty="0" err="1" smtClean="0"/>
              <a:t>subconfluence</a:t>
            </a:r>
            <a:r>
              <a:rPr lang="en-US" sz="2100" dirty="0" smtClean="0"/>
              <a:t> </a:t>
            </a:r>
            <a:r>
              <a:rPr lang="en-US" sz="2100" dirty="0"/>
              <a:t>on chambered </a:t>
            </a:r>
            <a:r>
              <a:rPr lang="en-US" sz="2100" dirty="0" err="1"/>
              <a:t>coverslips</a:t>
            </a:r>
            <a:r>
              <a:rPr lang="en-US" sz="2100" dirty="0"/>
              <a:t> were treated as described above, fixed (buffered 4% paraformaldehyde), and filamentous actin was stained with </a:t>
            </a:r>
            <a:r>
              <a:rPr lang="en-US" sz="2100" dirty="0" smtClean="0"/>
              <a:t>AlexaFluor488-conjugated </a:t>
            </a:r>
            <a:r>
              <a:rPr lang="en-US" sz="2100" dirty="0"/>
              <a:t>phalloidin. Stained cells were visualized by confocal microscopy. </a:t>
            </a:r>
            <a:endParaRPr lang="en-US" sz="2100" dirty="0" smtClean="0"/>
          </a:p>
          <a:p>
            <a:pPr marL="3175" indent="-3175" algn="just" defTabSz="1096963">
              <a:spcAft>
                <a:spcPts val="600"/>
              </a:spcAft>
            </a:pPr>
            <a:r>
              <a:rPr lang="en-US" sz="2100" b="1" dirty="0" smtClean="0">
                <a:solidFill>
                  <a:srgbClr val="990033"/>
                </a:solidFill>
                <a:latin typeface="Arial" charset="0"/>
              </a:rPr>
              <a:t>Statistical Analysis:</a:t>
            </a:r>
            <a:r>
              <a:rPr lang="en-US" sz="2100" dirty="0" smtClean="0">
                <a:solidFill>
                  <a:srgbClr val="990033"/>
                </a:solidFill>
                <a:latin typeface="Arial" charset="0"/>
              </a:rPr>
              <a:t> </a:t>
            </a:r>
            <a:r>
              <a:rPr lang="en-US" sz="2100" dirty="0"/>
              <a:t>Results are expressed as mean ± SD of duplicate </a:t>
            </a:r>
            <a:r>
              <a:rPr lang="en-US" sz="2100" dirty="0" smtClean="0"/>
              <a:t>or triplicate cultures, repeated at least one additional time unless otherwise specified. </a:t>
            </a:r>
            <a:r>
              <a:rPr lang="en-US" sz="2100" dirty="0"/>
              <a:t>Parametric data were analyzed by Student’s </a:t>
            </a:r>
            <a:r>
              <a:rPr lang="en-US" sz="2100" i="1" dirty="0"/>
              <a:t>t-test</a:t>
            </a:r>
            <a:r>
              <a:rPr lang="en-US" sz="2100" dirty="0"/>
              <a:t> or by one-way ANOVA followed by either a Dunnett’s or Bonferroni’s multiple comparison post-hoc </a:t>
            </a:r>
            <a:r>
              <a:rPr lang="en-US" sz="2100" dirty="0" smtClean="0"/>
              <a:t>analysis. </a:t>
            </a:r>
            <a:r>
              <a:rPr lang="en-US" sz="2100" dirty="0"/>
              <a:t>In all cases, </a:t>
            </a:r>
            <a:r>
              <a:rPr lang="en-US" sz="2100" i="1" dirty="0"/>
              <a:t>p</a:t>
            </a:r>
            <a:r>
              <a:rPr lang="en-US" sz="2100" dirty="0"/>
              <a:t> &lt; 0.05 was considered statistically significant</a:t>
            </a:r>
            <a:r>
              <a:rPr lang="en-US" sz="2100" dirty="0" smtClean="0"/>
              <a:t>.</a:t>
            </a:r>
            <a:endParaRPr lang="en-US" sz="2100" dirty="0" smtClean="0">
              <a:latin typeface="Arial" charset="0"/>
            </a:endParaRPr>
          </a:p>
        </p:txBody>
      </p:sp>
      <p:sp>
        <p:nvSpPr>
          <p:cNvPr id="26" name="Rectangle 40"/>
          <p:cNvSpPr>
            <a:spLocks noChangeArrowheads="1"/>
          </p:cNvSpPr>
          <p:nvPr/>
        </p:nvSpPr>
        <p:spPr bwMode="auto">
          <a:xfrm>
            <a:off x="33432750" y="7825539"/>
            <a:ext cx="1014984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TGF-β2 increases Rho G-protein mediated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filamentous actin stress fiber organization</a:t>
            </a:r>
            <a:endParaRPr lang="en-US" sz="3200" b="1" i="1" dirty="0">
              <a:solidFill>
                <a:srgbClr val="800000"/>
              </a:solidFill>
            </a:endParaRPr>
          </a:p>
        </p:txBody>
      </p:sp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15697200" y="8646663"/>
          <a:ext cx="5029200" cy="3066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Prism Project" r:id="rId5" imgW="5085000" imgH="3093840" progId="Prism4.Document">
                  <p:embed/>
                </p:oleObj>
              </mc:Choice>
              <mc:Fallback>
                <p:oleObj name="Prism Project" r:id="rId5" imgW="5085000" imgH="3093840" progId="Prism4.Document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8646663"/>
                        <a:ext cx="5029200" cy="30664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1" name="Object 23"/>
          <p:cNvGraphicFramePr>
            <a:graphicFrameLocks noChangeAspect="1"/>
          </p:cNvGraphicFramePr>
          <p:nvPr/>
        </p:nvGraphicFramePr>
        <p:xfrm>
          <a:off x="10106526" y="11828014"/>
          <a:ext cx="5029200" cy="3394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Prism Project" r:id="rId7" imgW="5085000" imgH="3408840" progId="Prism4.Document">
                  <p:embed/>
                </p:oleObj>
              </mc:Choice>
              <mc:Fallback>
                <p:oleObj name="Prism Project" r:id="rId7" imgW="5085000" imgH="3408840" progId="Prism4.Document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06526" y="11828014"/>
                        <a:ext cx="5029200" cy="33941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2" name="Object 24"/>
          <p:cNvGraphicFramePr>
            <a:graphicFrameLocks noChangeAspect="1"/>
          </p:cNvGraphicFramePr>
          <p:nvPr/>
        </p:nvGraphicFramePr>
        <p:xfrm>
          <a:off x="15696198" y="11826427"/>
          <a:ext cx="5029200" cy="3399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Prism Project" r:id="rId9" imgW="5085000" imgH="3408840" progId="Prism4.Document">
                  <p:embed/>
                </p:oleObj>
              </mc:Choice>
              <mc:Fallback>
                <p:oleObj name="Prism Project" r:id="rId9" imgW="5085000" imgH="3408840" progId="Prism4.Document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6198" y="11826427"/>
                        <a:ext cx="5029200" cy="33998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/>
          <p:nvPr/>
        </p:nvSpPr>
        <p:spPr>
          <a:xfrm>
            <a:off x="9437914" y="15200293"/>
            <a:ext cx="1097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Levels of ppET-1 mRNA were quantified by </a:t>
            </a:r>
            <a:r>
              <a:rPr lang="en-US" sz="1400" dirty="0" err="1" smtClean="0"/>
              <a:t>qRT</a:t>
            </a:r>
            <a:r>
              <a:rPr lang="en-US" sz="1400" dirty="0" smtClean="0"/>
              <a:t>-PCR. Data shown are the GAPDH-normalized fold changes from 2-3 separate experiments (N=6-9) each performed in triplicate and expressed as mean ± SD. Statistical significance between groups is shown. </a:t>
            </a:r>
            <a:r>
              <a:rPr lang="en-US" sz="1400" b="1" dirty="0" smtClean="0"/>
              <a:t>(A, B)</a:t>
            </a:r>
            <a:r>
              <a:rPr lang="en-US" sz="1400" dirty="0" smtClean="0"/>
              <a:t> 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0.01, unpaired Student’s </a:t>
            </a:r>
            <a:r>
              <a:rPr lang="en-US" sz="1400" i="1" dirty="0" smtClean="0"/>
              <a:t>t-test.</a:t>
            </a:r>
            <a:r>
              <a:rPr lang="en-US" sz="1400" dirty="0" smtClean="0"/>
              <a:t> </a:t>
            </a:r>
            <a:r>
              <a:rPr lang="en-US" sz="1400" b="1" dirty="0" smtClean="0"/>
              <a:t>(C)</a:t>
            </a:r>
            <a:r>
              <a:rPr lang="en-US" sz="1400" dirty="0" smtClean="0"/>
              <a:t> 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0.01 compared with 0 </a:t>
            </a:r>
            <a:r>
              <a:rPr lang="en-US" sz="1400" dirty="0" err="1" smtClean="0"/>
              <a:t>ng</a:t>
            </a:r>
            <a:r>
              <a:rPr lang="en-US" sz="1400" dirty="0" smtClean="0"/>
              <a:t>/ml, one-way ANOVA with Dunnett’s post-hoc analysis. </a:t>
            </a:r>
            <a:r>
              <a:rPr lang="en-US" sz="1400" b="1" dirty="0" smtClean="0"/>
              <a:t>(D) </a:t>
            </a:r>
            <a:r>
              <a:rPr lang="en-US" sz="1400" dirty="0" smtClean="0"/>
              <a:t>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0.01 compared with Baseline, one-way ANOVA with Bonferroni’s post-hoc analysis.</a:t>
            </a:r>
            <a:endParaRPr lang="en-US" sz="1400" dirty="0"/>
          </a:p>
        </p:txBody>
      </p:sp>
      <p:sp>
        <p:nvSpPr>
          <p:cNvPr id="36" name="TextBox 35"/>
          <p:cNvSpPr txBox="1"/>
          <p:nvPr/>
        </p:nvSpPr>
        <p:spPr>
          <a:xfrm>
            <a:off x="9464109" y="865155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4944725" y="866162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9444057" y="1169955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C.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4959263" y="1169955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D.</a:t>
            </a:r>
            <a:endParaRPr lang="en-US" b="1" dirty="0"/>
          </a:p>
        </p:txBody>
      </p:sp>
      <p:graphicFrame>
        <p:nvGraphicFramePr>
          <p:cNvPr id="2073" name="Object 25"/>
          <p:cNvGraphicFramePr>
            <a:graphicFrameLocks noChangeAspect="1"/>
          </p:cNvGraphicFramePr>
          <p:nvPr/>
        </p:nvGraphicFramePr>
        <p:xfrm>
          <a:off x="9944100" y="17693470"/>
          <a:ext cx="5029200" cy="344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Prism Project" r:id="rId11" imgW="5186160" imgH="3555000" progId="Prism4.Document">
                  <p:embed/>
                </p:oleObj>
              </mc:Choice>
              <mc:Fallback>
                <p:oleObj name="Prism Project" r:id="rId11" imgW="5186160" imgH="3555000" progId="Prism4.Document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4100" y="17693470"/>
                        <a:ext cx="5029200" cy="344558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15673137" y="17659350"/>
          <a:ext cx="50292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Prism Project" r:id="rId13" imgW="4938840" imgH="3712680" progId="Prism4.Document">
                  <p:embed/>
                </p:oleObj>
              </mc:Choice>
              <mc:Fallback>
                <p:oleObj name="Prism Project" r:id="rId13" imgW="4938840" imgH="3712680" progId="Prism4.Document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73137" y="17659350"/>
                        <a:ext cx="5029200" cy="365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9435534" y="17501788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14946498" y="17504333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47" name="Rectangle 46"/>
          <p:cNvSpPr/>
          <p:nvPr/>
        </p:nvSpPr>
        <p:spPr>
          <a:xfrm>
            <a:off x="9432390" y="21263411"/>
            <a:ext cx="1097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Levels </a:t>
            </a:r>
            <a:r>
              <a:rPr lang="en-US" sz="1400" dirty="0"/>
              <a:t>of ppET-1 mRNA were quantified by </a:t>
            </a:r>
            <a:r>
              <a:rPr lang="en-US" sz="1400" dirty="0" err="1"/>
              <a:t>qRT</a:t>
            </a:r>
            <a:r>
              <a:rPr lang="en-US" sz="1400" dirty="0"/>
              <a:t>-PCR. Data shown are the GAPDH-normalized fold changes (N=3-6) from 1-2 separate experiments each performed in triplicate and expressed as mean ± SD. *</a:t>
            </a:r>
            <a:r>
              <a:rPr lang="en-US" sz="1400" i="1" dirty="0"/>
              <a:t>p</a:t>
            </a:r>
            <a:r>
              <a:rPr lang="en-US" sz="1400" dirty="0"/>
              <a:t> &lt; 0.01, one-way ANOVA with Dunnett’s post-hoc analysis. </a:t>
            </a:r>
          </a:p>
        </p:txBody>
      </p:sp>
      <p:graphicFrame>
        <p:nvGraphicFramePr>
          <p:cNvPr id="2077" name="Object 29"/>
          <p:cNvGraphicFramePr>
            <a:graphicFrameLocks noChangeAspect="1"/>
          </p:cNvGraphicFramePr>
          <p:nvPr/>
        </p:nvGraphicFramePr>
        <p:xfrm>
          <a:off x="15606963" y="22904669"/>
          <a:ext cx="5029200" cy="383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8" name="Prism Project" r:id="rId15" imgW="5096160" imgH="3926160" progId="Prism4.Document">
                  <p:embed/>
                </p:oleObj>
              </mc:Choice>
              <mc:Fallback>
                <p:oleObj name="Prism Project" r:id="rId15" imgW="5096160" imgH="3926160" progId="Prism4.Document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6963" y="22904669"/>
                        <a:ext cx="5029200" cy="38315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Rectangle 50"/>
          <p:cNvSpPr/>
          <p:nvPr/>
        </p:nvSpPr>
        <p:spPr>
          <a:xfrm>
            <a:off x="9432390" y="26693336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Levels </a:t>
            </a:r>
            <a:r>
              <a:rPr lang="en-US" sz="1400" dirty="0"/>
              <a:t>of ppET-1 mRNA content were quantified by </a:t>
            </a:r>
            <a:r>
              <a:rPr lang="en-US" sz="1400" dirty="0" err="1"/>
              <a:t>qRT</a:t>
            </a:r>
            <a:r>
              <a:rPr lang="en-US" sz="1400" dirty="0"/>
              <a:t>-PCR. Data shown are the GAPDH-normalized fold changes from </a:t>
            </a:r>
            <a:r>
              <a:rPr lang="en-US" sz="1400" dirty="0" smtClean="0"/>
              <a:t>two separate </a:t>
            </a:r>
            <a:r>
              <a:rPr lang="en-US" sz="1400" dirty="0"/>
              <a:t>experiments (</a:t>
            </a:r>
            <a:r>
              <a:rPr lang="en-US" sz="1400" dirty="0" smtClean="0"/>
              <a:t>N=4-6</a:t>
            </a:r>
            <a:r>
              <a:rPr lang="en-US" sz="1400" dirty="0"/>
              <a:t>) each performed in </a:t>
            </a:r>
            <a:r>
              <a:rPr lang="en-US" sz="1400" b="1" dirty="0" smtClean="0"/>
              <a:t>(A)</a:t>
            </a:r>
            <a:r>
              <a:rPr lang="en-US" sz="1400" dirty="0" smtClean="0"/>
              <a:t> triplicate or </a:t>
            </a:r>
            <a:r>
              <a:rPr lang="en-US" sz="1400" b="1" dirty="0" smtClean="0"/>
              <a:t>(B) </a:t>
            </a:r>
            <a:r>
              <a:rPr lang="en-US" sz="1400" dirty="0" smtClean="0"/>
              <a:t>duplicate and </a:t>
            </a:r>
            <a:r>
              <a:rPr lang="en-US" sz="1400" dirty="0"/>
              <a:t>expressed as mean ± SD. Statistical significance between groups is shown. *, </a:t>
            </a:r>
            <a:r>
              <a:rPr lang="en-US" sz="1400" i="1" dirty="0"/>
              <a:t>p</a:t>
            </a:r>
            <a:r>
              <a:rPr lang="en-US" sz="1400" dirty="0"/>
              <a:t> &lt; 0.05; **, </a:t>
            </a:r>
            <a:r>
              <a:rPr lang="en-US" sz="1400" i="1" dirty="0"/>
              <a:t>p</a:t>
            </a:r>
            <a:r>
              <a:rPr lang="en-US" sz="1400" dirty="0"/>
              <a:t> &lt; 0.01 compared with </a:t>
            </a:r>
            <a:r>
              <a:rPr lang="en-US" sz="1400" dirty="0" smtClean="0"/>
              <a:t>control</a:t>
            </a:r>
            <a:r>
              <a:rPr lang="en-US" sz="1400" dirty="0"/>
              <a:t>, one-way ANOVA with Bonferroni’s post-hoc analysis.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9459686" y="31990238"/>
            <a:ext cx="10972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Content of ppET-1 mRNA in GTM3 cells was quantified by </a:t>
            </a:r>
            <a:r>
              <a:rPr lang="en-US" sz="1400" dirty="0" err="1" smtClean="0"/>
              <a:t>qRT</a:t>
            </a:r>
            <a:r>
              <a:rPr lang="en-US" sz="1400" dirty="0" smtClean="0"/>
              <a:t>-PCR. Data shown are representative GAPDH-normalized fold changes from 2 separate experiments performed in triplicate (N = 6), expressed as the mean ± SD percent of Control. Statistical significance to respective control groups is shown (Student’s </a:t>
            </a:r>
            <a:r>
              <a:rPr lang="en-US" sz="1400" i="1" dirty="0" smtClean="0"/>
              <a:t>t-test</a:t>
            </a:r>
            <a:r>
              <a:rPr lang="en-US" sz="1400" dirty="0" smtClean="0"/>
              <a:t>).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9429750" y="2324260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4931459" y="23233034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graphicFrame>
        <p:nvGraphicFramePr>
          <p:cNvPr id="69" name="Object 21"/>
          <p:cNvGraphicFramePr>
            <a:graphicFrameLocks noChangeAspect="1"/>
          </p:cNvGraphicFramePr>
          <p:nvPr/>
        </p:nvGraphicFramePr>
        <p:xfrm>
          <a:off x="25360313" y="8794641"/>
          <a:ext cx="4572000" cy="2910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Prism Project" r:id="rId17" imgW="4114800" imgH="2590800" progId="Prism4.Document">
                  <p:embed/>
                </p:oleObj>
              </mc:Choice>
              <mc:Fallback>
                <p:oleObj name="Prism Project" r:id="rId17" imgW="4114800" imgH="2590800" progId="Prism4.Document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60313" y="8794641"/>
                        <a:ext cx="4572000" cy="29106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22"/>
          <p:cNvGraphicFramePr>
            <a:graphicFrameLocks noChangeAspect="1"/>
          </p:cNvGraphicFramePr>
          <p:nvPr/>
        </p:nvGraphicFramePr>
        <p:xfrm>
          <a:off x="29413200" y="8724900"/>
          <a:ext cx="4572000" cy="2986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Prism Project" r:id="rId19" imgW="4162349" imgH="2628900" progId="Prism4.Document">
                  <p:embed/>
                </p:oleObj>
              </mc:Choice>
              <mc:Fallback>
                <p:oleObj name="Prism Project" r:id="rId19" imgW="4162349" imgH="2628900" progId="Prism4.Document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3200" y="8724900"/>
                        <a:ext cx="4572000" cy="2986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23"/>
          <p:cNvGraphicFramePr>
            <a:graphicFrameLocks noChangeAspect="1"/>
          </p:cNvGraphicFramePr>
          <p:nvPr/>
        </p:nvGraphicFramePr>
        <p:xfrm>
          <a:off x="21183600" y="11951881"/>
          <a:ext cx="4572000" cy="3230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Prism Project" r:id="rId21" imgW="4114800" imgH="2886151" progId="Prism4.Document">
                  <p:embed/>
                </p:oleObj>
              </mc:Choice>
              <mc:Fallback>
                <p:oleObj name="Prism Project" r:id="rId21" imgW="4114800" imgH="2886151" progId="Prism4.Document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3600" y="11951881"/>
                        <a:ext cx="4572000" cy="3230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24"/>
          <p:cNvGraphicFramePr>
            <a:graphicFrameLocks noChangeAspect="1"/>
          </p:cNvGraphicFramePr>
          <p:nvPr/>
        </p:nvGraphicFramePr>
        <p:xfrm>
          <a:off x="25357376" y="11957904"/>
          <a:ext cx="4572000" cy="320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2" name="Prism Project" r:id="rId23" imgW="4114800" imgH="2886151" progId="Prism4.Document">
                  <p:embed/>
                </p:oleObj>
              </mc:Choice>
              <mc:Fallback>
                <p:oleObj name="Prism Project" r:id="rId23" imgW="4114800" imgH="2886151" progId="Prism4.Document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7376" y="11957904"/>
                        <a:ext cx="4572000" cy="32056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ectangle 72"/>
          <p:cNvSpPr/>
          <p:nvPr/>
        </p:nvSpPr>
        <p:spPr>
          <a:xfrm>
            <a:off x="20965886" y="15189459"/>
            <a:ext cx="118763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ET-1 content present in culture medium was quantified by ELISA. Data shown are the mean ± SD (N=3-9) from 1-3 separate experiments each performed in triplicate. Statistical significance between groups is shown. </a:t>
            </a:r>
            <a:r>
              <a:rPr lang="en-US" sz="1400" b="1" dirty="0" smtClean="0"/>
              <a:t>(A-C)</a:t>
            </a:r>
            <a:r>
              <a:rPr lang="en-US" sz="1400" dirty="0" smtClean="0"/>
              <a:t> *</a:t>
            </a:r>
            <a:r>
              <a:rPr lang="en-US" sz="1400" i="1" dirty="0" smtClean="0"/>
              <a:t>p </a:t>
            </a:r>
            <a:r>
              <a:rPr lang="en-US" sz="1400" dirty="0" smtClean="0"/>
              <a:t>&lt; 0.01;</a:t>
            </a:r>
            <a:r>
              <a:rPr lang="en-US" sz="1400" i="1" dirty="0" smtClean="0"/>
              <a:t> </a:t>
            </a:r>
            <a:r>
              <a:rPr lang="en-US" sz="1400" dirty="0" smtClean="0"/>
              <a:t>**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0.0001, Student’s </a:t>
            </a:r>
            <a:r>
              <a:rPr lang="en-US" sz="1400" i="1" dirty="0" smtClean="0"/>
              <a:t>t-test.</a:t>
            </a:r>
            <a:r>
              <a:rPr lang="en-US" sz="1400" dirty="0" smtClean="0"/>
              <a:t> </a:t>
            </a:r>
            <a:r>
              <a:rPr lang="en-US" sz="1400" b="1" dirty="0" smtClean="0"/>
              <a:t>(D)</a:t>
            </a:r>
            <a:r>
              <a:rPr lang="en-US" sz="1400" dirty="0" smtClean="0"/>
              <a:t> 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0.05; **</a:t>
            </a:r>
            <a:r>
              <a:rPr lang="en-US" sz="1400" i="1" dirty="0" smtClean="0"/>
              <a:t>p </a:t>
            </a:r>
            <a:r>
              <a:rPr lang="en-US" sz="1400" dirty="0" smtClean="0"/>
              <a:t>&lt; 0.01 compared with 0 </a:t>
            </a:r>
            <a:r>
              <a:rPr lang="en-US" sz="1400" dirty="0" err="1" smtClean="0"/>
              <a:t>ng</a:t>
            </a:r>
            <a:r>
              <a:rPr lang="en-US" sz="1400" dirty="0" smtClean="0"/>
              <a:t>/ml, one-way ANOVA with Dunnett’s post-hoc analysis. </a:t>
            </a:r>
            <a:r>
              <a:rPr lang="en-US" sz="1400" b="1" dirty="0" smtClean="0"/>
              <a:t>(E)</a:t>
            </a:r>
            <a:r>
              <a:rPr lang="en-US" sz="1400" dirty="0" smtClean="0"/>
              <a:t> 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0.01; **</a:t>
            </a:r>
            <a:r>
              <a:rPr lang="en-US" sz="1400" i="1" dirty="0" smtClean="0"/>
              <a:t>p </a:t>
            </a:r>
            <a:r>
              <a:rPr lang="en-US" sz="1400" dirty="0" smtClean="0"/>
              <a:t>&lt; 0.001 compared with Baseline, one-way ANOVA with Bonferroni’s post-hoc analysis. 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20970309" y="866775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75" name="TextBox 74"/>
          <p:cNvSpPr txBox="1"/>
          <p:nvPr/>
        </p:nvSpPr>
        <p:spPr>
          <a:xfrm>
            <a:off x="29199909" y="866775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C.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20946246" y="1171575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D.</a:t>
            </a:r>
            <a:endParaRPr lang="en-US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5104159" y="1171575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E.</a:t>
            </a:r>
            <a:endParaRPr lang="en-US" b="1" dirty="0"/>
          </a:p>
        </p:txBody>
      </p:sp>
      <p:graphicFrame>
        <p:nvGraphicFramePr>
          <p:cNvPr id="79" name="Object 25"/>
          <p:cNvGraphicFramePr>
            <a:graphicFrameLocks noChangeAspect="1"/>
          </p:cNvGraphicFramePr>
          <p:nvPr/>
        </p:nvGraphicFramePr>
        <p:xfrm>
          <a:off x="21564600" y="17678400"/>
          <a:ext cx="5029200" cy="346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3" name="Prism Project" r:id="rId25" imgW="4390949" imgH="3009900" progId="Prism4.Document">
                  <p:embed/>
                </p:oleObj>
              </mc:Choice>
              <mc:Fallback>
                <p:oleObj name="Prism Project" r:id="rId25" imgW="4390949" imgH="3009900" progId="Prism4.Document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4600" y="17678400"/>
                        <a:ext cx="5029200" cy="346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26"/>
          <p:cNvGraphicFramePr>
            <a:graphicFrameLocks noChangeAspect="1"/>
          </p:cNvGraphicFramePr>
          <p:nvPr/>
        </p:nvGraphicFramePr>
        <p:xfrm>
          <a:off x="27432000" y="17545050"/>
          <a:ext cx="5029200" cy="3771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4" name="Prism Project" r:id="rId27" imgW="4105351" imgH="3257702" progId="Prism4.Document">
                  <p:embed/>
                </p:oleObj>
              </mc:Choice>
              <mc:Fallback>
                <p:oleObj name="Prism Project" r:id="rId27" imgW="4105351" imgH="3257702" progId="Prism4.Document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0" y="17545050"/>
                        <a:ext cx="5029200" cy="3771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1122709" y="17526312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6625331" y="1749075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83" name="Rectangle 82"/>
          <p:cNvSpPr/>
          <p:nvPr/>
        </p:nvSpPr>
        <p:spPr>
          <a:xfrm>
            <a:off x="20965886" y="21269980"/>
            <a:ext cx="118763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ET-1 </a:t>
            </a:r>
            <a:r>
              <a:rPr lang="en-US" sz="1400" dirty="0"/>
              <a:t>content present in culture medium was quantified by ELISA. Data shown are the mean ± SD (N=3) from single experiments performed in triplicate. Statistical significance between groups is shown. *</a:t>
            </a:r>
            <a:r>
              <a:rPr lang="en-US" sz="1400" i="1" dirty="0"/>
              <a:t>p</a:t>
            </a:r>
            <a:r>
              <a:rPr lang="en-US" sz="1400" dirty="0"/>
              <a:t> &lt; 0.01, one-way ANOVA with Dunnett’s post-hoc analysis. </a:t>
            </a:r>
          </a:p>
        </p:txBody>
      </p:sp>
      <p:graphicFrame>
        <p:nvGraphicFramePr>
          <p:cNvPr id="84" name="Object 27"/>
          <p:cNvGraphicFramePr>
            <a:graphicFrameLocks noChangeAspect="1"/>
          </p:cNvGraphicFramePr>
          <p:nvPr/>
        </p:nvGraphicFramePr>
        <p:xfrm>
          <a:off x="21622407" y="22965036"/>
          <a:ext cx="5029200" cy="3810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5" name="Prism Project" r:id="rId29" imgW="4276649" imgH="3286049" progId="Prism4.Document">
                  <p:embed/>
                </p:oleObj>
              </mc:Choice>
              <mc:Fallback>
                <p:oleObj name="Prism Project" r:id="rId29" imgW="4276649" imgH="3286049" progId="Prism4.Document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2407" y="22965036"/>
                        <a:ext cx="5029200" cy="3810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Rectangle 84"/>
          <p:cNvSpPr/>
          <p:nvPr/>
        </p:nvSpPr>
        <p:spPr>
          <a:xfrm>
            <a:off x="20957722" y="26708100"/>
            <a:ext cx="1186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ET-1 </a:t>
            </a:r>
            <a:r>
              <a:rPr lang="en-US" sz="1400" dirty="0"/>
              <a:t>content present in culture medium was quantified by ELISA. Data shown are the mean ± SD (N=3-6) from 1-2 experiments performed in triplicate. Statistical significance between groups is shown. *</a:t>
            </a:r>
            <a:r>
              <a:rPr lang="en-US" sz="1400" i="1" dirty="0"/>
              <a:t>p</a:t>
            </a:r>
            <a:r>
              <a:rPr lang="en-US" sz="1400" dirty="0"/>
              <a:t> &lt; 0.001 compared with </a:t>
            </a:r>
            <a:r>
              <a:rPr lang="en-US" sz="1400" dirty="0" smtClean="0"/>
              <a:t>control, </a:t>
            </a:r>
            <a:r>
              <a:rPr lang="en-US" sz="1400" dirty="0"/>
              <a:t>one-way ANOVA with Bonferroni’s post-hoc analysis.</a:t>
            </a:r>
          </a:p>
        </p:txBody>
      </p:sp>
      <p:graphicFrame>
        <p:nvGraphicFramePr>
          <p:cNvPr id="2088" name="Object 40"/>
          <p:cNvGraphicFramePr>
            <a:graphicFrameLocks noChangeAspect="1"/>
          </p:cNvGraphicFramePr>
          <p:nvPr/>
        </p:nvGraphicFramePr>
        <p:xfrm>
          <a:off x="27343925" y="22926936"/>
          <a:ext cx="5029200" cy="391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Prism Project" r:id="rId31" imgW="4200449" imgH="3324149" progId="Prism4.Document">
                  <p:embed/>
                </p:oleObj>
              </mc:Choice>
              <mc:Fallback>
                <p:oleObj name="Prism Project" r:id="rId31" imgW="4200449" imgH="3324149" progId="Prism4.Document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3925" y="22926936"/>
                        <a:ext cx="5029200" cy="39145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TextBox 86"/>
          <p:cNvSpPr txBox="1"/>
          <p:nvPr/>
        </p:nvSpPr>
        <p:spPr>
          <a:xfrm>
            <a:off x="21107400" y="23257257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26622500" y="2324100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93" name="Rectangle 92"/>
          <p:cNvSpPr/>
          <p:nvPr/>
        </p:nvSpPr>
        <p:spPr>
          <a:xfrm>
            <a:off x="20957722" y="32198509"/>
            <a:ext cx="118654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ET-1 content present in culture medium was quantified by ELISA. Data shown are the mean ± SD (N=3) from single experiments performed in triplicate. Statistical significance between groups is shown. *</a:t>
            </a:r>
            <a:r>
              <a:rPr lang="en-US" sz="1400" i="1" dirty="0" smtClean="0"/>
              <a:t>p</a:t>
            </a:r>
            <a:r>
              <a:rPr lang="en-US" sz="1400" dirty="0" smtClean="0"/>
              <a:t> &lt; 0.001 compared with control, one-way ANOVA with Bonferroni’s post-hoc analysis.</a:t>
            </a:r>
            <a:endParaRPr lang="en-US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21122709" y="2858138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A.</a:t>
            </a:r>
            <a:endParaRPr lang="en-US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6632859" y="28571855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sp>
        <p:nvSpPr>
          <p:cNvPr id="99" name="Text Box 41"/>
          <p:cNvSpPr txBox="1">
            <a:spLocks noChangeArrowheads="1"/>
          </p:cNvSpPr>
          <p:nvPr/>
        </p:nvSpPr>
        <p:spPr bwMode="auto">
          <a:xfrm>
            <a:off x="36115696" y="12945877"/>
            <a:ext cx="1490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Vehicle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0" name="Picture 99" descr="NTM5 Vehicle.tif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35277496" y="9731828"/>
            <a:ext cx="3200400" cy="3200400"/>
          </a:xfrm>
          <a:prstGeom prst="rect">
            <a:avLst/>
          </a:prstGeom>
          <a:ln>
            <a:noFill/>
          </a:ln>
        </p:spPr>
      </p:pic>
      <p:sp>
        <p:nvSpPr>
          <p:cNvPr id="102" name="Text Box 41"/>
          <p:cNvSpPr txBox="1">
            <a:spLocks noChangeArrowheads="1"/>
          </p:cNvSpPr>
          <p:nvPr/>
        </p:nvSpPr>
        <p:spPr bwMode="auto">
          <a:xfrm>
            <a:off x="39352384" y="12945877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TGF-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" name="Picture 102" descr="NTM5 TGFb2.tif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38514184" y="9731828"/>
            <a:ext cx="3200400" cy="3200400"/>
          </a:xfrm>
          <a:prstGeom prst="rect">
            <a:avLst/>
          </a:prstGeom>
          <a:ln>
            <a:noFill/>
          </a:ln>
        </p:spPr>
      </p:pic>
      <p:sp>
        <p:nvSpPr>
          <p:cNvPr id="104" name="Text Box 41"/>
          <p:cNvSpPr txBox="1">
            <a:spLocks noChangeArrowheads="1"/>
          </p:cNvSpPr>
          <p:nvPr/>
        </p:nvSpPr>
        <p:spPr bwMode="auto">
          <a:xfrm>
            <a:off x="38008560" y="9182763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NTM5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rot="5400000">
            <a:off x="36644580" y="7959613"/>
            <a:ext cx="0" cy="28803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6" name="Straight Connector 105"/>
          <p:cNvCxnSpPr/>
          <p:nvPr/>
        </p:nvCxnSpPr>
        <p:spPr>
          <a:xfrm rot="5400000">
            <a:off x="41620966" y="9517016"/>
            <a:ext cx="27432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7" name="Straight Connector 106"/>
          <p:cNvCxnSpPr/>
          <p:nvPr/>
        </p:nvCxnSpPr>
        <p:spPr>
          <a:xfrm rot="5400000">
            <a:off x="35083532" y="9538017"/>
            <a:ext cx="27432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9" name="Straight Connector 108"/>
          <p:cNvCxnSpPr/>
          <p:nvPr/>
        </p:nvCxnSpPr>
        <p:spPr>
          <a:xfrm rot="5400000">
            <a:off x="40317946" y="7955417"/>
            <a:ext cx="0" cy="28803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pic>
        <p:nvPicPr>
          <p:cNvPr id="114" name="Picture 113" descr="2-1-1.tif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35281126" y="14154854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5" name="Picture 114" descr="3-8-1.tif"/>
          <p:cNvPicPr>
            <a:picLocks noChangeAspect="1"/>
          </p:cNvPicPr>
          <p:nvPr/>
        </p:nvPicPr>
        <p:blipFill>
          <a:blip r:embed="rId36" cstate="print"/>
          <a:stretch>
            <a:fillRect/>
          </a:stretch>
        </p:blipFill>
        <p:spPr>
          <a:xfrm>
            <a:off x="38528698" y="14154854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7" name="Picture 116" descr="4-3-1.tif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35281126" y="17395806"/>
            <a:ext cx="3200400" cy="3200400"/>
          </a:xfrm>
          <a:prstGeom prst="rect">
            <a:avLst/>
          </a:prstGeom>
          <a:ln>
            <a:noFill/>
          </a:ln>
        </p:spPr>
      </p:pic>
      <p:pic>
        <p:nvPicPr>
          <p:cNvPr id="119" name="Picture 118" descr="4-8-1.tif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38528698" y="17395806"/>
            <a:ext cx="3200400" cy="3200400"/>
          </a:xfrm>
          <a:prstGeom prst="rect">
            <a:avLst/>
          </a:prstGeom>
          <a:ln>
            <a:noFill/>
          </a:ln>
        </p:spPr>
      </p:pic>
      <p:sp>
        <p:nvSpPr>
          <p:cNvPr id="131" name="Text Box 41"/>
          <p:cNvSpPr txBox="1">
            <a:spLocks noChangeArrowheads="1"/>
          </p:cNvSpPr>
          <p:nvPr/>
        </p:nvSpPr>
        <p:spPr bwMode="auto">
          <a:xfrm>
            <a:off x="36119326" y="13790155"/>
            <a:ext cx="14905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Vehicle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Text Box 41"/>
          <p:cNvSpPr txBox="1">
            <a:spLocks noChangeArrowheads="1"/>
          </p:cNvSpPr>
          <p:nvPr/>
        </p:nvSpPr>
        <p:spPr bwMode="auto">
          <a:xfrm>
            <a:off x="39366898" y="13790155"/>
            <a:ext cx="137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TGF-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Text Box 41"/>
          <p:cNvSpPr txBox="1">
            <a:spLocks noChangeArrowheads="1"/>
          </p:cNvSpPr>
          <p:nvPr/>
        </p:nvSpPr>
        <p:spPr bwMode="auto">
          <a:xfrm>
            <a:off x="35281126" y="20607092"/>
            <a:ext cx="3200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TGF-</a:t>
            </a:r>
            <a:r>
              <a:rPr lang="el-GR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+ Lovastatin</a:t>
            </a:r>
            <a:endParaRPr lang="en-US" sz="2000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Text Box 41"/>
          <p:cNvSpPr txBox="1">
            <a:spLocks noChangeArrowheads="1"/>
          </p:cNvSpPr>
          <p:nvPr/>
        </p:nvSpPr>
        <p:spPr bwMode="auto">
          <a:xfrm>
            <a:off x="38452498" y="20607092"/>
            <a:ext cx="3200400" cy="402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TGF-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2 + GGTI-298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 Box 41"/>
          <p:cNvSpPr txBox="1">
            <a:spLocks noChangeArrowheads="1"/>
          </p:cNvSpPr>
          <p:nvPr/>
        </p:nvSpPr>
        <p:spPr bwMode="auto">
          <a:xfrm>
            <a:off x="38009086" y="13547041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GTM3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36645106" y="12335461"/>
            <a:ext cx="0" cy="28803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7" name="Straight Connector 136"/>
          <p:cNvCxnSpPr/>
          <p:nvPr/>
        </p:nvCxnSpPr>
        <p:spPr>
          <a:xfrm rot="5400000">
            <a:off x="41621492" y="13901769"/>
            <a:ext cx="27432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8" name="Straight Connector 137"/>
          <p:cNvCxnSpPr/>
          <p:nvPr/>
        </p:nvCxnSpPr>
        <p:spPr>
          <a:xfrm rot="5400000">
            <a:off x="35084058" y="13902295"/>
            <a:ext cx="274320" cy="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39" name="Straight Connector 138"/>
          <p:cNvCxnSpPr/>
          <p:nvPr/>
        </p:nvCxnSpPr>
        <p:spPr>
          <a:xfrm rot="5400000">
            <a:off x="40318472" y="12331265"/>
            <a:ext cx="0" cy="2880360"/>
          </a:xfrm>
          <a:prstGeom prst="line">
            <a:avLst/>
          </a:prstGeom>
          <a:noFill/>
          <a:ln w="38100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141" name="Rectangle 140"/>
          <p:cNvSpPr/>
          <p:nvPr/>
        </p:nvSpPr>
        <p:spPr>
          <a:xfrm>
            <a:off x="33375600" y="21264283"/>
            <a:ext cx="1021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 smtClean="0"/>
              <a:t>Data </a:t>
            </a:r>
            <a:r>
              <a:rPr lang="en-US" sz="1400" dirty="0"/>
              <a:t>shown are confocal photomicrographs of stained cells representative of 7-20 separate cultures. Nuclei are counterstained with DAPI. </a:t>
            </a:r>
            <a:r>
              <a:rPr lang="en-US" sz="1400" u="sng" dirty="0"/>
              <a:t>Bar</a:t>
            </a:r>
            <a:r>
              <a:rPr lang="en-US" sz="1400" dirty="0"/>
              <a:t>, 20 µm.</a:t>
            </a:r>
            <a:r>
              <a:rPr lang="en-US" sz="1400" b="1" dirty="0"/>
              <a:t> </a:t>
            </a:r>
            <a:endParaRPr lang="en-US" sz="1400" dirty="0"/>
          </a:p>
        </p:txBody>
      </p:sp>
      <p:sp>
        <p:nvSpPr>
          <p:cNvPr id="143" name="Text Box 18"/>
          <p:cNvSpPr txBox="1">
            <a:spLocks noChangeArrowheads="1"/>
          </p:cNvSpPr>
          <p:nvPr/>
        </p:nvSpPr>
        <p:spPr bwMode="auto">
          <a:xfrm>
            <a:off x="33299400" y="23393400"/>
            <a:ext cx="10352314" cy="499798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square" lIns="179533" tIns="89766" rIns="179533" bIns="89766">
            <a:spAutoFit/>
          </a:bodyPr>
          <a:lstStyle/>
          <a:p>
            <a:pPr marL="3175" indent="-3175" algn="just" defTabSz="10969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TGF-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2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induces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ET-1 mRNA expression and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enhances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ET-1 peptide secretion, in part, through a non-canonical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mechanism facilitated by the Rho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G-protein subfamily (RhoA/B/C)</a:t>
            </a:r>
          </a:p>
          <a:p>
            <a:pPr marL="3175" indent="-3175" algn="just" defTabSz="1096963">
              <a:spcAft>
                <a:spcPts val="600"/>
              </a:spcAft>
            </a:pPr>
            <a:endParaRPr lang="en-US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175" indent="-3175" algn="just" defTabSz="1096963">
              <a:spcAft>
                <a:spcPts val="0"/>
              </a:spcAft>
              <a:buFont typeface="Arial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TGF-</a:t>
            </a:r>
            <a:r>
              <a:rPr lang="el-GR" sz="2400" dirty="0">
                <a:solidFill>
                  <a:srgbClr val="000000"/>
                </a:solidFill>
                <a:cs typeface="Times New Roman" pitchFamily="18" charset="0"/>
              </a:rPr>
              <a:t>β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2 markedly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promotes </a:t>
            </a:r>
            <a:r>
              <a:rPr lang="en-US" sz="2400" dirty="0" smtClean="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Rho G-protein mediated filamentous actin stress fiber organization</a:t>
            </a:r>
          </a:p>
          <a:p>
            <a:pPr marL="3175" indent="-3175" algn="just" defTabSz="1096963">
              <a:spcAft>
                <a:spcPts val="0"/>
              </a:spcAft>
            </a:pPr>
            <a:endParaRPr lang="en-US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175" indent="-3175" algn="just" defTabSz="1096963">
              <a:spcAft>
                <a:spcPts val="6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marL="3175" indent="-3175" algn="ctr" defTabSz="1096963"/>
            <a:r>
              <a:rPr lang="en-US" sz="2400" b="1" dirty="0" smtClean="0">
                <a:latin typeface="Arial" charset="0"/>
                <a:cs typeface="Times New Roman" pitchFamily="18" charset="0"/>
              </a:rPr>
              <a:t>Elevated levels of TGF-</a:t>
            </a:r>
            <a:r>
              <a:rPr lang="el-GR" sz="2400" b="1" dirty="0" smtClean="0">
                <a:latin typeface="Arial" charset="0"/>
                <a:cs typeface="Times New Roman" pitchFamily="18" charset="0"/>
              </a:rPr>
              <a:t>β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2 present in AH of POAG patients may promote elevated IOP, in part, by eliciting Rho G-protei</a:t>
            </a:r>
            <a:r>
              <a:rPr lang="en-US" sz="2400" b="1" dirty="0" smtClean="0">
                <a:cs typeface="Times New Roman" pitchFamily="18" charset="0"/>
              </a:rPr>
              <a:t>n mediated aberrant ET-1 synthesis and secretion, and concurrent </a:t>
            </a:r>
            <a:r>
              <a:rPr lang="en-US" sz="2400" b="1" dirty="0" err="1" smtClean="0">
                <a:cs typeface="Times New Roman" pitchFamily="18" charset="0"/>
              </a:rPr>
              <a:t>actin</a:t>
            </a:r>
            <a:r>
              <a:rPr lang="en-US" sz="2400" b="1" dirty="0" smtClean="0">
                <a:cs typeface="Times New Roman" pitchFamily="18" charset="0"/>
              </a:rPr>
              <a:t> stress fiber organization, in human TM cells</a:t>
            </a:r>
            <a:r>
              <a:rPr lang="en-US" sz="2400" b="1" dirty="0" smtClean="0">
                <a:latin typeface="Arial" charset="0"/>
                <a:cs typeface="Times New Roman" pitchFamily="18" charset="0"/>
              </a:rPr>
              <a:t>.</a:t>
            </a:r>
            <a:endParaRPr lang="en-US" sz="24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33451800" y="26488867"/>
            <a:ext cx="10302240" cy="1737360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25"/>
          <p:cNvSpPr>
            <a:spLocks noChangeArrowheads="1"/>
          </p:cNvSpPr>
          <p:nvPr/>
        </p:nvSpPr>
        <p:spPr bwMode="auto">
          <a:xfrm>
            <a:off x="33451800" y="28847435"/>
            <a:ext cx="10302240" cy="1097280"/>
          </a:xfrm>
          <a:prstGeom prst="rect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4600" b="1" dirty="0" smtClean="0">
                <a:solidFill>
                  <a:schemeClr val="bg1"/>
                </a:solidFill>
              </a:rPr>
              <a:t>Acknowledgments</a:t>
            </a:r>
            <a:endParaRPr lang="en-US" sz="4600" b="1" dirty="0">
              <a:solidFill>
                <a:schemeClr val="bg1"/>
              </a:solidFill>
            </a:endParaRPr>
          </a:p>
        </p:txBody>
      </p:sp>
      <p:sp>
        <p:nvSpPr>
          <p:cNvPr id="147" name="Text Box 18"/>
          <p:cNvSpPr txBox="1">
            <a:spLocks noChangeArrowheads="1"/>
          </p:cNvSpPr>
          <p:nvPr/>
        </p:nvSpPr>
        <p:spPr bwMode="auto">
          <a:xfrm>
            <a:off x="33299400" y="30052734"/>
            <a:ext cx="10591800" cy="2766608"/>
          </a:xfrm>
          <a:prstGeom prst="rect">
            <a:avLst/>
          </a:prstGeom>
          <a:noFill/>
          <a:ln w="127000">
            <a:noFill/>
            <a:miter lim="800000"/>
            <a:headEnd/>
            <a:tailEnd/>
          </a:ln>
        </p:spPr>
        <p:txBody>
          <a:bodyPr wrap="square" lIns="179533" tIns="89766" rIns="179533" bIns="89766">
            <a:spAutoFit/>
          </a:bodyPr>
          <a:lstStyle/>
          <a:p>
            <a:pPr marL="3175" indent="-3175" algn="just" defTabSz="1096963"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The authors would like to acknowledge Dr. Beatrice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Y.J.T. </a:t>
            </a:r>
            <a:r>
              <a:rPr lang="en-US" sz="2400" dirty="0" err="1" smtClean="0">
                <a:solidFill>
                  <a:srgbClr val="000000"/>
                </a:solidFill>
                <a:cs typeface="Times New Roman" pitchFamily="18" charset="0"/>
              </a:rPr>
              <a:t>Yue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and Mr. Xiang </a:t>
            </a:r>
            <a:r>
              <a:rPr lang="en-US" sz="2400" dirty="0" err="1">
                <a:solidFill>
                  <a:srgbClr val="000000"/>
                </a:solidFill>
                <a:cs typeface="Times New Roman" pitchFamily="18" charset="0"/>
              </a:rPr>
              <a:t>Shen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(University of Illinois Chicago) for assistance with procuring and culture of human TM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cells. Supported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, in part, by grants from the Department of Veterans Affairs (C3638R &amp; B3756-F (EBS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), C7506M (CVZ), Pre-Doctoral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Associated Health Rehabilitation Research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Fellowship (CVZ &amp; KAL)),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the Illinois Society for the Prevention of Blindness, the Midwest Eye Banks, and the Richard A. </a:t>
            </a:r>
            <a:r>
              <a:rPr lang="en-US" sz="2400" dirty="0" smtClean="0">
                <a:solidFill>
                  <a:srgbClr val="000000"/>
                </a:solidFill>
                <a:cs typeface="Times New Roman" pitchFamily="18" charset="0"/>
              </a:rPr>
              <a:t>Perritt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Charitable Foundation.</a:t>
            </a:r>
          </a:p>
        </p:txBody>
      </p:sp>
      <p:graphicFrame>
        <p:nvGraphicFramePr>
          <p:cNvPr id="2094" name="Object 46"/>
          <p:cNvGraphicFramePr>
            <a:graphicFrameLocks noChangeAspect="1"/>
          </p:cNvGraphicFramePr>
          <p:nvPr/>
        </p:nvGraphicFramePr>
        <p:xfrm>
          <a:off x="27424825" y="28714730"/>
          <a:ext cx="5029200" cy="3581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7" name="Prism Project" r:id="rId39" imgW="4143451" imgH="3000451" progId="Prism4.Document">
                  <p:embed/>
                </p:oleObj>
              </mc:Choice>
              <mc:Fallback>
                <p:oleObj name="Prism Project" r:id="rId39" imgW="4143451" imgH="3000451" progId="Prism4.Document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4825" y="28714730"/>
                        <a:ext cx="5029200" cy="35812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8" name="Object 24"/>
          <p:cNvGraphicFramePr>
            <a:graphicFrameLocks noChangeAspect="1"/>
          </p:cNvGraphicFramePr>
          <p:nvPr/>
        </p:nvGraphicFramePr>
        <p:xfrm>
          <a:off x="10110537" y="8772072"/>
          <a:ext cx="5029200" cy="294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8" name="Prism Project" r:id="rId41" imgW="5085000" imgH="3060000" progId="Prism4.Document">
                  <p:embed/>
                </p:oleObj>
              </mc:Choice>
              <mc:Fallback>
                <p:oleObj name="Prism Project" r:id="rId41" imgW="5085000" imgH="3060000" progId="Prism4.Document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0537" y="8772072"/>
                        <a:ext cx="5029200" cy="2943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10081461" y="23319245"/>
          <a:ext cx="5029200" cy="3473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Prism Project" r:id="rId43" imgW="4950000" imgH="3442680" progId="Prism4.Document">
                  <p:embed/>
                </p:oleObj>
              </mc:Choice>
              <mc:Fallback>
                <p:oleObj name="Prism Project" r:id="rId43" imgW="4950000" imgH="3442680" progId="Prism4.Document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1461" y="23319245"/>
                        <a:ext cx="5029200" cy="3473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Table 96"/>
          <p:cNvGraphicFramePr>
            <a:graphicFrameLocks noGrp="1"/>
          </p:cNvGraphicFramePr>
          <p:nvPr/>
        </p:nvGraphicFramePr>
        <p:xfrm>
          <a:off x="9601200" y="28956001"/>
          <a:ext cx="10744200" cy="27431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6050"/>
                <a:gridCol w="2686050"/>
                <a:gridCol w="2686050"/>
                <a:gridCol w="2686050"/>
              </a:tblGrid>
              <a:tr h="77871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Lovastatin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GGTI-298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C3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0000"/>
                    </a:solidFill>
                  </a:tcPr>
                </a:tc>
              </a:tr>
              <a:tr h="654828"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Control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100 ± 26%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100 ± 18%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100 ± 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</a:tr>
              <a:tr h="654828"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Inhibitor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26 ± 5%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13 ± 2%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26 ± 10%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54828">
                <a:tc>
                  <a:txBody>
                    <a:bodyPr/>
                    <a:lstStyle/>
                    <a:p>
                      <a:pPr algn="l"/>
                      <a:r>
                        <a:rPr kumimoji="0" lang="en-US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 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value</a:t>
                      </a:r>
                      <a:endParaRPr lang="en-US" i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0.0080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0.0012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0.0008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6000"/>
                    </a:solidFill>
                  </a:tcPr>
                </a:tc>
              </a:tr>
            </a:tbl>
          </a:graphicData>
        </a:graphic>
      </p:graphicFrame>
      <p:sp>
        <p:nvSpPr>
          <p:cNvPr id="91" name="TextBox 90"/>
          <p:cNvSpPr txBox="1"/>
          <p:nvPr/>
        </p:nvSpPr>
        <p:spPr>
          <a:xfrm>
            <a:off x="25104159" y="8667750"/>
            <a:ext cx="51809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B.</a:t>
            </a:r>
            <a:endParaRPr lang="en-US" b="1" dirty="0"/>
          </a:p>
        </p:txBody>
      </p:sp>
      <p:graphicFrame>
        <p:nvGraphicFramePr>
          <p:cNvPr id="16410" name="Object 26"/>
          <p:cNvGraphicFramePr>
            <a:graphicFrameLocks noChangeAspect="1"/>
          </p:cNvGraphicFramePr>
          <p:nvPr/>
        </p:nvGraphicFramePr>
        <p:xfrm>
          <a:off x="21186776" y="8818672"/>
          <a:ext cx="4572000" cy="287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0" name="Prism Project" r:id="rId45" imgW="4114800" imgH="2590800" progId="Prism4.Document">
                  <p:embed/>
                </p:oleObj>
              </mc:Choice>
              <mc:Fallback>
                <p:oleObj name="Prism Project" r:id="rId45" imgW="4114800" imgH="2590800" progId="Prism4.Document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6776" y="8818672"/>
                        <a:ext cx="4572000" cy="28771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Rectangle 26"/>
          <p:cNvSpPr>
            <a:spLocks noChangeArrowheads="1"/>
          </p:cNvSpPr>
          <p:nvPr/>
        </p:nvSpPr>
        <p:spPr bwMode="auto">
          <a:xfrm>
            <a:off x="9372600" y="16455189"/>
            <a:ext cx="10972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>
                <a:solidFill>
                  <a:srgbClr val="800000"/>
                </a:solidFill>
              </a:rPr>
              <a:t>TGF-β2 increases ppET-1 mRNA </a:t>
            </a:r>
            <a:r>
              <a:rPr lang="en-US" sz="3200" b="1" i="1" dirty="0" smtClean="0">
                <a:solidFill>
                  <a:srgbClr val="800000"/>
                </a:solidFill>
              </a:rPr>
              <a:t>content through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RI/ALK-5, not ET</a:t>
            </a:r>
            <a:r>
              <a:rPr lang="en-US" sz="3200" b="1" i="1" baseline="-25000" dirty="0" smtClean="0">
                <a:solidFill>
                  <a:srgbClr val="800000"/>
                </a:solidFill>
              </a:rPr>
              <a:t>A</a:t>
            </a:r>
            <a:r>
              <a:rPr lang="en-US" sz="3200" b="1" i="1" dirty="0" smtClean="0">
                <a:solidFill>
                  <a:srgbClr val="800000"/>
                </a:solidFill>
              </a:rPr>
              <a:t> or ET</a:t>
            </a:r>
            <a:r>
              <a:rPr lang="en-US" sz="3200" b="1" i="1" baseline="-25000" dirty="0" smtClean="0">
                <a:solidFill>
                  <a:srgbClr val="800000"/>
                </a:solidFill>
              </a:rPr>
              <a:t>B</a:t>
            </a:r>
            <a:endParaRPr lang="en-US" sz="3200" b="1" baseline="-25000" dirty="0">
              <a:solidFill>
                <a:srgbClr val="800000"/>
              </a:solidFill>
            </a:endParaRPr>
          </a:p>
        </p:txBody>
      </p:sp>
      <p:sp>
        <p:nvSpPr>
          <p:cNvPr id="92" name="Rectangle 26"/>
          <p:cNvSpPr>
            <a:spLocks noChangeArrowheads="1"/>
          </p:cNvSpPr>
          <p:nvPr/>
        </p:nvSpPr>
        <p:spPr bwMode="auto">
          <a:xfrm>
            <a:off x="9372600" y="22060902"/>
            <a:ext cx="10972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Lovastatin attenuates TGF-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2 mediated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increases in ppET-1</a:t>
            </a:r>
            <a:endParaRPr lang="en-US" sz="3200" b="1" baseline="-25000" dirty="0">
              <a:solidFill>
                <a:srgbClr val="800000"/>
              </a:solidFill>
            </a:endParaRPr>
          </a:p>
        </p:txBody>
      </p:sp>
      <p:sp>
        <p:nvSpPr>
          <p:cNvPr id="96" name="Rectangle 26"/>
          <p:cNvSpPr>
            <a:spLocks noChangeArrowheads="1"/>
          </p:cNvSpPr>
          <p:nvPr/>
        </p:nvSpPr>
        <p:spPr bwMode="auto">
          <a:xfrm>
            <a:off x="9433034" y="27650285"/>
            <a:ext cx="109728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Inhibition of Rho G-protein signaling attenuates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TGF-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2 mediated increases in ppET-1 mRNA content</a:t>
            </a:r>
            <a:endParaRPr lang="en-US" sz="3200" b="1" i="1" baseline="-25000" dirty="0">
              <a:solidFill>
                <a:srgbClr val="800000"/>
              </a:solidFill>
            </a:endParaRPr>
          </a:p>
        </p:txBody>
      </p:sp>
      <p:sp>
        <p:nvSpPr>
          <p:cNvPr id="101" name="Rectangle 40"/>
          <p:cNvSpPr>
            <a:spLocks noChangeArrowheads="1"/>
          </p:cNvSpPr>
          <p:nvPr/>
        </p:nvSpPr>
        <p:spPr bwMode="auto">
          <a:xfrm>
            <a:off x="20955000" y="16455189"/>
            <a:ext cx="11887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lvl="0"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TGF-β2 increases ET-1 secretion through </a:t>
            </a:r>
          </a:p>
          <a:p>
            <a:pPr lvl="0"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RI/ALK-5, not ET</a:t>
            </a:r>
            <a:r>
              <a:rPr lang="en-US" sz="3200" b="1" i="1" baseline="-25000" dirty="0" smtClean="0">
                <a:solidFill>
                  <a:srgbClr val="800000"/>
                </a:solidFill>
              </a:rPr>
              <a:t>A</a:t>
            </a:r>
            <a:r>
              <a:rPr lang="en-US" sz="3200" b="1" i="1" dirty="0" smtClean="0">
                <a:solidFill>
                  <a:srgbClr val="800000"/>
                </a:solidFill>
              </a:rPr>
              <a:t> or ET</a:t>
            </a:r>
            <a:r>
              <a:rPr lang="en-US" sz="3200" b="1" i="1" baseline="-25000" dirty="0" smtClean="0">
                <a:solidFill>
                  <a:srgbClr val="800000"/>
                </a:solidFill>
              </a:rPr>
              <a:t>B</a:t>
            </a:r>
            <a:endParaRPr lang="en-US" sz="3200" b="1" baseline="-25000" dirty="0">
              <a:solidFill>
                <a:srgbClr val="800000"/>
              </a:solidFill>
            </a:endParaRPr>
          </a:p>
        </p:txBody>
      </p:sp>
      <p:sp>
        <p:nvSpPr>
          <p:cNvPr id="108" name="Rectangle 40"/>
          <p:cNvSpPr>
            <a:spLocks noChangeArrowheads="1"/>
          </p:cNvSpPr>
          <p:nvPr/>
        </p:nvSpPr>
        <p:spPr bwMode="auto">
          <a:xfrm>
            <a:off x="20955000" y="22041852"/>
            <a:ext cx="11887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Inhibition of geranylgeranylation attenuates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TGF-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2 mediated ET-1 secretion</a:t>
            </a:r>
            <a:endParaRPr lang="en-US" sz="3200" b="1" baseline="-25000" dirty="0">
              <a:solidFill>
                <a:srgbClr val="800000"/>
              </a:solidFill>
            </a:endParaRPr>
          </a:p>
        </p:txBody>
      </p:sp>
      <p:sp>
        <p:nvSpPr>
          <p:cNvPr id="110" name="Rectangle 40"/>
          <p:cNvSpPr>
            <a:spLocks noChangeArrowheads="1"/>
          </p:cNvSpPr>
          <p:nvPr/>
        </p:nvSpPr>
        <p:spPr bwMode="auto">
          <a:xfrm>
            <a:off x="20955000" y="27650285"/>
            <a:ext cx="1188720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15500" tIns="57750" rIns="115500" bIns="57750" anchor="ctr"/>
          <a:lstStyle/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Inhibition of Rho G-protein signaling attenuates </a:t>
            </a:r>
          </a:p>
          <a:p>
            <a:pPr algn="ctr" defTabSz="3762375"/>
            <a:r>
              <a:rPr lang="en-US" sz="3200" b="1" i="1" dirty="0" smtClean="0">
                <a:solidFill>
                  <a:srgbClr val="800000"/>
                </a:solidFill>
              </a:rPr>
              <a:t>TGF-</a:t>
            </a:r>
            <a:r>
              <a:rPr lang="el-GR" sz="3200" b="1" i="1" dirty="0" smtClean="0">
                <a:solidFill>
                  <a:srgbClr val="800000"/>
                </a:solidFill>
              </a:rPr>
              <a:t>β</a:t>
            </a:r>
            <a:r>
              <a:rPr lang="en-US" sz="3200" b="1" i="1" dirty="0" smtClean="0">
                <a:solidFill>
                  <a:srgbClr val="800000"/>
                </a:solidFill>
              </a:rPr>
              <a:t>2-mediated increases in secreted ET-1 content</a:t>
            </a:r>
            <a:endParaRPr lang="en-US" sz="3200" b="1" i="1" baseline="-25000" dirty="0">
              <a:solidFill>
                <a:srgbClr val="800000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744950" y="89154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1163300" y="89154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NTM5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6136600" y="89154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1982651" y="8915400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NTM5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250351" y="891540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Primary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744950" y="120015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1163300" y="120015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26154601" y="120015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1982651" y="1202055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6744950" y="178308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11125200" y="1784985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8440601" y="1786890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22801801" y="178497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16744950" y="2348859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Primary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11163300" y="234885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28440601" y="2348859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2" name="TextBox 151"/>
          <p:cNvSpPr txBox="1"/>
          <p:nvPr/>
        </p:nvSpPr>
        <p:spPr>
          <a:xfrm>
            <a:off x="22801801" y="2348853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28422600" y="28943270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Primary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22783800" y="2894333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ysClr val="windowText" lastClr="000000"/>
                </a:solidFill>
              </a:rPr>
              <a:t>GTM3</a:t>
            </a:r>
            <a:endParaRPr lang="en-US" sz="20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6412" name="Object 45"/>
          <p:cNvGraphicFramePr>
            <a:graphicFrameLocks noChangeAspect="1"/>
          </p:cNvGraphicFramePr>
          <p:nvPr/>
        </p:nvGraphicFramePr>
        <p:xfrm>
          <a:off x="21812250" y="28790930"/>
          <a:ext cx="4933950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1" name="Prism Project" r:id="rId47" imgW="4143451" imgH="2971800" progId="Prism4.Document">
                  <p:embed/>
                </p:oleObj>
              </mc:Choice>
              <mc:Fallback>
                <p:oleObj name="Prism Project" r:id="rId47" imgW="4143451" imgH="2971800" progId="Prism4.Document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12250" y="28790930"/>
                        <a:ext cx="4933950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7623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1702</Words>
  <Application>Microsoft Office PowerPoint</Application>
  <PresentationFormat>Custom</PresentationFormat>
  <Paragraphs>113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Prism Project</vt:lpstr>
      <vt:lpstr>PowerPoint Presentation</vt:lpstr>
    </vt:vector>
  </TitlesOfParts>
  <Company>Graphicsland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to make a scientific poster</dc:title>
  <dc:subject>How To Make A Scientific Poster</dc:subject>
  <dc:creator>Graphicsland/MakeSigns.com</dc:creator>
  <cp:keywords>scientific, research, template, custom, poster, presentation, symposium, printing, PowerPoint, create, design, example, sample, download</cp:keywords>
  <dc:description>This is a free template from MakeSigns.com to help you create the perfect scientific poster.</dc:description>
  <cp:lastModifiedBy>LUHS User</cp:lastModifiedBy>
  <cp:revision>226</cp:revision>
  <dcterms:created xsi:type="dcterms:W3CDTF">2004-07-27T21:05:42Z</dcterms:created>
  <dcterms:modified xsi:type="dcterms:W3CDTF">2012-05-01T19:43:38Z</dcterms:modified>
  <cp:category>templates for scientific poster</cp:category>
</cp:coreProperties>
</file>