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8404800" cy="27432000"/>
  <p:notesSz cx="9294813" cy="6858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0" charset="0"/>
      <a:defRPr kern="1200">
        <a:solidFill>
          <a:schemeClr val="bg1"/>
        </a:solidFill>
        <a:latin typeface="Arial" charset="0"/>
        <a:ea typeface="ＭＳ Ｐゴシック" pitchFamily="-110" charset="-128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0" charset="0"/>
      <a:defRPr kern="1200">
        <a:solidFill>
          <a:schemeClr val="bg1"/>
        </a:solidFill>
        <a:latin typeface="Arial" charset="0"/>
        <a:ea typeface="ＭＳ Ｐゴシック" pitchFamily="-110" charset="-128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0" charset="0"/>
      <a:defRPr kern="1200">
        <a:solidFill>
          <a:schemeClr val="bg1"/>
        </a:solidFill>
        <a:latin typeface="Arial" charset="0"/>
        <a:ea typeface="ＭＳ Ｐゴシック" pitchFamily="-110" charset="-128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0" charset="0"/>
      <a:defRPr kern="1200">
        <a:solidFill>
          <a:schemeClr val="bg1"/>
        </a:solidFill>
        <a:latin typeface="Arial" charset="0"/>
        <a:ea typeface="ＭＳ Ｐゴシック" pitchFamily="-110" charset="-128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0" charset="0"/>
      <a:defRPr kern="1200">
        <a:solidFill>
          <a:schemeClr val="bg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4D0A07"/>
    <a:srgbClr val="86130E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11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9294813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9294813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9294813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9294813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02272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Arial Unicode MS" pitchFamily="-110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5265738" y="0"/>
            <a:ext cx="402272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Arial Unicode MS" pitchFamily="-110" charset="0"/>
              </a:defRPr>
            </a:lvl1pPr>
          </a:lstStyle>
          <a:p>
            <a:endParaRPr lang="en-US"/>
          </a:p>
        </p:txBody>
      </p:sp>
      <p:sp>
        <p:nvSpPr>
          <p:cNvPr id="13320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49563" y="-9283700"/>
            <a:ext cx="3594100" cy="22158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30275" y="3257550"/>
            <a:ext cx="7429500" cy="307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6513513"/>
            <a:ext cx="402272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Arial Unicode MS" pitchFamily="-110" charset="0"/>
              </a:defRPr>
            </a:lvl1pPr>
          </a:lstStyle>
          <a:p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5265738" y="6513513"/>
            <a:ext cx="402272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Arial Unicode MS" pitchFamily="-110" charset="0"/>
              </a:defRPr>
            </a:lvl1pPr>
          </a:lstStyle>
          <a:p>
            <a:fld id="{770D34BC-488C-41F5-922C-1388301219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0" charset="0"/>
      <a:defRPr sz="1200" kern="1200">
        <a:solidFill>
          <a:srgbClr val="000000"/>
        </a:solidFill>
        <a:latin typeface="Times New Roman" pitchFamily="18" charset="0"/>
        <a:ea typeface="ＭＳ Ｐゴシック" pitchFamily="-110" charset="-128"/>
        <a:cs typeface="ＭＳ Ｐゴシック" pitchFamily="-110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0" charset="0"/>
      <a:defRPr sz="1200" kern="1200">
        <a:solidFill>
          <a:srgbClr val="000000"/>
        </a:solidFill>
        <a:latin typeface="Times New Roman" pitchFamily="18" charset="0"/>
        <a:ea typeface="ＭＳ Ｐゴシック" pitchFamily="-110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0" charset="0"/>
      <a:defRPr sz="1200" kern="1200">
        <a:solidFill>
          <a:srgbClr val="000000"/>
        </a:solidFill>
        <a:latin typeface="Times New Roman" pitchFamily="18" charset="0"/>
        <a:ea typeface="ＭＳ Ｐゴシック" pitchFamily="-110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0" charset="0"/>
      <a:defRPr sz="1200" kern="1200">
        <a:solidFill>
          <a:srgbClr val="000000"/>
        </a:solidFill>
        <a:latin typeface="Times New Roman" pitchFamily="18" charset="0"/>
        <a:ea typeface="ＭＳ Ｐゴシック" pitchFamily="-110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0" charset="0"/>
      <a:defRPr sz="1200" kern="1200">
        <a:solidFill>
          <a:srgbClr val="000000"/>
        </a:solidFill>
        <a:latin typeface="Times New Roman" pitchFamily="18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A6742DA-57A7-4023-A872-B6111172AF90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2849563" y="514350"/>
            <a:ext cx="36004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930275" y="3257550"/>
            <a:ext cx="7431088" cy="31750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9725" y="8521700"/>
            <a:ext cx="3264535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1038" y="15544800"/>
            <a:ext cx="26882725" cy="70104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CD2C7-3C92-4B1A-9171-8266672F4C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BAC14-36A8-4AC9-BA36-587E0CE022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38400" y="1098550"/>
            <a:ext cx="8639175" cy="2339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875" y="1098550"/>
            <a:ext cx="25765125" cy="2339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95A52-B633-4786-9750-4BAB6B78E3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5889E-DC62-44D9-8390-7580DE73D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17627600"/>
            <a:ext cx="32643762" cy="54483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3" y="11626850"/>
            <a:ext cx="32643762" cy="60007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8C418-9AEE-42B3-844F-EF15F6CFA6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875" y="6400800"/>
            <a:ext cx="17202150" cy="1809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75425" y="6400800"/>
            <a:ext cx="17202150" cy="1809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B9EF2-02D2-4E8B-B7BC-1ECA02E6FB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5" y="1098550"/>
            <a:ext cx="3456305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875" y="6140450"/>
            <a:ext cx="16968788" cy="2559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875" y="8699500"/>
            <a:ext cx="16968788" cy="15805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8788" y="6140450"/>
            <a:ext cx="16975137" cy="2559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8788" y="8699500"/>
            <a:ext cx="16975137" cy="15805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5003E-ED72-41BA-84BA-C02493F3E0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59401-A757-4F7D-B5D5-602375D4C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C3BB5-3DDD-46C6-BDCA-D33CD4081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5" y="1092200"/>
            <a:ext cx="12634913" cy="464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4575" y="1092200"/>
            <a:ext cx="21469350" cy="23412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5" y="5740400"/>
            <a:ext cx="12634913" cy="18764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4F1AA-3F72-4C54-A2A5-7D6BAD0D5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925" y="19202400"/>
            <a:ext cx="23042563" cy="2266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925" y="2451100"/>
            <a:ext cx="23042563" cy="1645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925" y="21469350"/>
            <a:ext cx="23042563" cy="3219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EBB2-9CB3-4E05-A3CF-E4DCDB030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20875" y="1098550"/>
            <a:ext cx="34556700" cy="456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375840" tIns="187920" rIns="375840" bIns="187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75" y="6400800"/>
            <a:ext cx="34556700" cy="1809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375840" tIns="187920" rIns="375840" bIns="187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920875" y="24980900"/>
            <a:ext cx="8953500" cy="189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375840" tIns="187920" rIns="375840" bIns="187920" numCol="1" anchor="t" anchorCtr="0" compatLnSpc="1">
            <a:prstTxWarp prst="textNoShape">
              <a:avLst/>
            </a:prstTxWarp>
          </a:bodyPr>
          <a:lstStyle>
            <a:lvl1pPr>
              <a:defRPr sz="5800">
                <a:solidFill>
                  <a:srgbClr val="000000"/>
                </a:solidFill>
                <a:cs typeface="Arial Unicode MS" pitchFamily="-110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13122275" y="24980900"/>
            <a:ext cx="12153900" cy="189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375840" tIns="187920" rIns="375840" bIns="187920" numCol="1" anchor="t" anchorCtr="0" compatLnSpc="1">
            <a:prstTxWarp prst="textNoShape">
              <a:avLst/>
            </a:prstTxWarp>
          </a:bodyPr>
          <a:lstStyle>
            <a:lvl1pPr algn="ctr">
              <a:defRPr sz="5800">
                <a:solidFill>
                  <a:srgbClr val="000000"/>
                </a:solidFill>
                <a:cs typeface="Arial Unicode MS" pitchFamily="-110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7524075" y="24980900"/>
            <a:ext cx="8953500" cy="189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375840" tIns="187920" rIns="375840" bIns="187920" numCol="1" anchor="t" anchorCtr="0" compatLnSpc="1">
            <a:prstTxWarp prst="textNoShape">
              <a:avLst/>
            </a:prstTxWarp>
          </a:bodyPr>
          <a:lstStyle>
            <a:lvl1pPr algn="r">
              <a:defRPr sz="5800">
                <a:solidFill>
                  <a:srgbClr val="000000"/>
                </a:solidFill>
                <a:cs typeface="Arial Unicode MS" pitchFamily="-110" charset="0"/>
              </a:defRPr>
            </a:lvl1pPr>
          </a:lstStyle>
          <a:p>
            <a:fld id="{6C28A750-BB85-4C32-848D-16E7D5BD87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defRPr sz="18100">
          <a:solidFill>
            <a:srgbClr val="FFFF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defRPr sz="18100">
          <a:solidFill>
            <a:srgbClr val="FFFFFF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defRPr sz="18100">
          <a:solidFill>
            <a:srgbClr val="FFFFFF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defRPr sz="18100">
          <a:solidFill>
            <a:srgbClr val="FFFFFF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defRPr sz="18100">
          <a:solidFill>
            <a:srgbClr val="FFFFFF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100">
          <a:solidFill>
            <a:srgbClr val="FFFFFF"/>
          </a:solidFill>
          <a:latin typeface="Arial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100">
          <a:solidFill>
            <a:srgbClr val="FFFFFF"/>
          </a:solidFill>
          <a:latin typeface="Arial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100">
          <a:solidFill>
            <a:srgbClr val="FFFFFF"/>
          </a:solidFill>
          <a:latin typeface="Arial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100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330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defRPr sz="13200">
          <a:solidFill>
            <a:srgbClr val="FFFFFF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ts val="2875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defRPr sz="11500">
          <a:solidFill>
            <a:srgbClr val="FFFFFF"/>
          </a:solidFill>
          <a:latin typeface="+mn-lt"/>
          <a:ea typeface="ＭＳ Ｐゴシック" pitchFamily="-110" charset="-128"/>
        </a:defRPr>
      </a:lvl2pPr>
      <a:lvl3pPr marL="1143000" indent="-228600" algn="l" defTabSz="457200" rtl="0" eaLnBrk="0" fontAlgn="base" hangingPunct="0">
        <a:spcBef>
          <a:spcPts val="2475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defRPr sz="9900">
          <a:solidFill>
            <a:srgbClr val="FFFFFF"/>
          </a:solidFill>
          <a:latin typeface="+mn-lt"/>
          <a:ea typeface="ＭＳ Ｐゴシック" pitchFamily="-110" charset="-128"/>
        </a:defRPr>
      </a:lvl3pPr>
      <a:lvl4pPr marL="1600200" indent="-228600" algn="l" defTabSz="457200" rtl="0" eaLnBrk="0" fontAlgn="base" hangingPunct="0">
        <a:spcBef>
          <a:spcPts val="205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defRPr sz="8200">
          <a:solidFill>
            <a:srgbClr val="FFFFFF"/>
          </a:solidFill>
          <a:latin typeface="+mn-lt"/>
          <a:ea typeface="ＭＳ Ｐゴシック" pitchFamily="-110" charset="-128"/>
        </a:defRPr>
      </a:lvl4pPr>
      <a:lvl5pPr marL="2057400" indent="-228600" algn="l" defTabSz="457200" rtl="0" eaLnBrk="0" fontAlgn="base" hangingPunct="0">
        <a:spcBef>
          <a:spcPts val="205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defRPr sz="8200">
          <a:solidFill>
            <a:srgbClr val="FFFFFF"/>
          </a:solidFill>
          <a:latin typeface="+mn-lt"/>
          <a:ea typeface="ＭＳ Ｐゴシック" pitchFamily="-110" charset="-128"/>
        </a:defRPr>
      </a:lvl5pPr>
      <a:lvl6pPr marL="2514600" indent="-228600" algn="l" defTabSz="457200" rtl="0" fontAlgn="base">
        <a:spcBef>
          <a:spcPts val="20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200">
          <a:solidFill>
            <a:srgbClr val="FFFFFF"/>
          </a:solidFill>
          <a:latin typeface="+mn-lt"/>
        </a:defRPr>
      </a:lvl6pPr>
      <a:lvl7pPr marL="2971800" indent="-228600" algn="l" defTabSz="457200" rtl="0" fontAlgn="base">
        <a:spcBef>
          <a:spcPts val="20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200">
          <a:solidFill>
            <a:srgbClr val="FFFFFF"/>
          </a:solidFill>
          <a:latin typeface="+mn-lt"/>
        </a:defRPr>
      </a:lvl7pPr>
      <a:lvl8pPr marL="3429000" indent="-228600" algn="l" defTabSz="457200" rtl="0" fontAlgn="base">
        <a:spcBef>
          <a:spcPts val="20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200">
          <a:solidFill>
            <a:srgbClr val="FFFFFF"/>
          </a:solidFill>
          <a:latin typeface="+mn-lt"/>
        </a:defRPr>
      </a:lvl8pPr>
      <a:lvl9pPr marL="3886200" indent="-228600" algn="l" defTabSz="457200" rtl="0" fontAlgn="base">
        <a:spcBef>
          <a:spcPts val="20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2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oleObject" Target="../embeddings/Microsoft_Office_Excel_97-2003_Worksheet1.xls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10010"/>
            </a:gs>
            <a:gs pos="100000">
              <a:srgbClr val="6C002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ChangeArrowheads="1"/>
          </p:cNvSpPr>
          <p:nvPr/>
        </p:nvSpPr>
        <p:spPr bwMode="auto">
          <a:xfrm flipV="1">
            <a:off x="0" y="27432000"/>
            <a:ext cx="38404800" cy="76200"/>
          </a:xfrm>
          <a:prstGeom prst="rect">
            <a:avLst/>
          </a:prstGeom>
          <a:noFill/>
          <a:ln w="7632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26520775" y="27432000"/>
            <a:ext cx="11884025" cy="1588"/>
          </a:xfrm>
          <a:prstGeom prst="rect">
            <a:avLst/>
          </a:prstGeom>
          <a:noFill/>
          <a:ln w="7632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27813000" y="8458200"/>
            <a:ext cx="9906000" cy="331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75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endParaRPr lang="en-US" sz="2800" dirty="0">
              <a:solidFill>
                <a:srgbClr val="FFCC00"/>
              </a:solidFill>
            </a:endParaRPr>
          </a:p>
          <a:p>
            <a:pPr>
              <a:spcAft>
                <a:spcPts val="175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endParaRPr lang="en-US" sz="2800" b="1" dirty="0">
              <a:solidFill>
                <a:srgbClr val="FFCC00"/>
              </a:solidFill>
            </a:endParaRPr>
          </a:p>
          <a:p>
            <a:pPr>
              <a:spcAft>
                <a:spcPts val="175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endParaRPr lang="en-US" sz="2800" b="1" dirty="0">
              <a:solidFill>
                <a:srgbClr val="FFCC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endParaRPr lang="en-US" sz="2800" dirty="0">
              <a:solidFill>
                <a:srgbClr val="FFCC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endParaRPr lang="en-US" sz="2800" dirty="0">
              <a:solidFill>
                <a:srgbClr val="FFCC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27889200" y="6705600"/>
            <a:ext cx="90678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4343" name="AutoShape 18"/>
          <p:cNvCxnSpPr>
            <a:cxnSpLocks noChangeShapeType="1"/>
          </p:cNvCxnSpPr>
          <p:nvPr/>
        </p:nvCxnSpPr>
        <p:spPr bwMode="auto">
          <a:xfrm>
            <a:off x="13487400" y="12326938"/>
            <a:ext cx="0" cy="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14344" name="AutoShape 19"/>
          <p:cNvCxnSpPr>
            <a:cxnSpLocks noChangeShapeType="1"/>
          </p:cNvCxnSpPr>
          <p:nvPr/>
        </p:nvCxnSpPr>
        <p:spPr bwMode="auto">
          <a:xfrm>
            <a:off x="13182600" y="21450300"/>
            <a:ext cx="1588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14345" name="Text Box 20"/>
          <p:cNvSpPr txBox="1">
            <a:spLocks noChangeArrowheads="1"/>
          </p:cNvSpPr>
          <p:nvPr/>
        </p:nvSpPr>
        <p:spPr bwMode="auto">
          <a:xfrm>
            <a:off x="-16273463" y="24949150"/>
            <a:ext cx="38563551" cy="344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US" sz="4400" b="1" dirty="0">
                <a:solidFill>
                  <a:srgbClr val="FFCC00"/>
                </a:solidFill>
                <a:latin typeface="Times New Roman" pitchFamily="-110" charset="0"/>
                <a:cs typeface="Arial Unicode MS" pitchFamily="-110" charset="0"/>
              </a:rPr>
              <a:t> </a:t>
            </a:r>
          </a:p>
        </p:txBody>
      </p:sp>
      <p:sp>
        <p:nvSpPr>
          <p:cNvPr id="14346" name="Text Box 26"/>
          <p:cNvSpPr txBox="1">
            <a:spLocks noChangeArrowheads="1"/>
          </p:cNvSpPr>
          <p:nvPr/>
        </p:nvSpPr>
        <p:spPr bwMode="auto">
          <a:xfrm>
            <a:off x="30616525" y="3962400"/>
            <a:ext cx="3216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7" name="Text Box 27"/>
          <p:cNvSpPr txBox="1">
            <a:spLocks noChangeArrowheads="1"/>
          </p:cNvSpPr>
          <p:nvPr/>
        </p:nvSpPr>
        <p:spPr bwMode="auto">
          <a:xfrm>
            <a:off x="29794200" y="3048000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14348" name="Picture 2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42400" y="827556"/>
            <a:ext cx="2971800" cy="288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Box 29"/>
          <p:cNvSpPr txBox="1">
            <a:spLocks noChangeArrowheads="1"/>
          </p:cNvSpPr>
          <p:nvPr/>
        </p:nvSpPr>
        <p:spPr bwMode="auto">
          <a:xfrm>
            <a:off x="4572000" y="0"/>
            <a:ext cx="2964180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dirty="0"/>
              <a:t>Neuroprotective Effect of Resveratrol on Experimental Retinal Ischemic Injury</a:t>
            </a:r>
          </a:p>
          <a:p>
            <a:pPr algn="ctr"/>
            <a:r>
              <a:rPr lang="en-US" sz="3000" dirty="0" smtClean="0"/>
              <a:t>Andrew Logemam </a:t>
            </a:r>
            <a:r>
              <a:rPr lang="en-US" sz="3000" baseline="30000" dirty="0" smtClean="0"/>
              <a:t>1</a:t>
            </a:r>
            <a:r>
              <a:rPr lang="en-US" sz="3000" dirty="0" smtClean="0"/>
              <a:t>,  </a:t>
            </a:r>
            <a:r>
              <a:rPr lang="en-US" sz="3000" dirty="0" smtClean="0"/>
              <a:t>Anita P. </a:t>
            </a:r>
            <a:r>
              <a:rPr lang="en-US" sz="3000" dirty="0" smtClean="0"/>
              <a:t>Vin </a:t>
            </a:r>
            <a:r>
              <a:rPr lang="en-US" sz="3000" baseline="30000" dirty="0" smtClean="0"/>
              <a:t>1</a:t>
            </a:r>
            <a:r>
              <a:rPr lang="en-US" sz="3000" dirty="0" smtClean="0"/>
              <a:t>, </a:t>
            </a:r>
            <a:r>
              <a:rPr lang="en-US" sz="3000" dirty="0" smtClean="0"/>
              <a:t>H.B. </a:t>
            </a:r>
            <a:r>
              <a:rPr lang="en-US" sz="3000" dirty="0" smtClean="0"/>
              <a:t>Hu </a:t>
            </a:r>
            <a:r>
              <a:rPr lang="en-US" sz="3000" baseline="30000" dirty="0" smtClean="0"/>
              <a:t>4</a:t>
            </a:r>
            <a:r>
              <a:rPr lang="en-US" sz="3000" dirty="0" smtClean="0"/>
              <a:t>, </a:t>
            </a:r>
            <a:r>
              <a:rPr lang="en-US" sz="3000" dirty="0" smtClean="0"/>
              <a:t>Evan B. </a:t>
            </a:r>
            <a:r>
              <a:rPr lang="en-US" sz="3000" dirty="0" smtClean="0"/>
              <a:t>Stubbs, Jr.</a:t>
            </a:r>
            <a:r>
              <a:rPr lang="en-US" sz="3000" baseline="30000" dirty="0" smtClean="0"/>
              <a:t>1,2,6</a:t>
            </a:r>
            <a:r>
              <a:rPr lang="en-US" sz="3000" dirty="0" smtClean="0"/>
              <a:t>, </a:t>
            </a:r>
            <a:r>
              <a:rPr lang="en-US" sz="3000" dirty="0" smtClean="0"/>
              <a:t>Jay I. </a:t>
            </a:r>
            <a:r>
              <a:rPr lang="en-US" sz="3000" dirty="0" smtClean="0"/>
              <a:t>Perlman</a:t>
            </a:r>
            <a:r>
              <a:rPr lang="en-US" sz="3000" baseline="30000" dirty="0" smtClean="0"/>
              <a:t>1,3,5</a:t>
            </a:r>
            <a:r>
              <a:rPr lang="en-US" sz="3000" smtClean="0"/>
              <a:t>, </a:t>
            </a:r>
            <a:r>
              <a:rPr lang="en-US" sz="3000" smtClean="0"/>
              <a:t>Ping </a:t>
            </a:r>
            <a:r>
              <a:rPr lang="en-US" sz="3000" dirty="0" smtClean="0"/>
              <a:t>Bu</a:t>
            </a:r>
            <a:r>
              <a:rPr lang="en-US" sz="3000" baseline="30000" dirty="0" smtClean="0"/>
              <a:t>1,6</a:t>
            </a:r>
            <a:endParaRPr lang="en-US" sz="3000" dirty="0"/>
          </a:p>
          <a:p>
            <a:pPr algn="ctr"/>
            <a:r>
              <a:rPr lang="en-US" sz="3000" dirty="0"/>
              <a:t>Department of Ophthalmology</a:t>
            </a:r>
            <a:r>
              <a:rPr lang="en-US" sz="3000" baseline="30000" dirty="0"/>
              <a:t>1</a:t>
            </a:r>
            <a:r>
              <a:rPr lang="en-US" sz="3000" dirty="0" smtClean="0"/>
              <a:t>, Neurology</a:t>
            </a:r>
            <a:r>
              <a:rPr lang="en-US" sz="3000" baseline="30000" dirty="0" smtClean="0"/>
              <a:t>2</a:t>
            </a:r>
            <a:r>
              <a:rPr lang="en-US" sz="3000" dirty="0" smtClean="0"/>
              <a:t>, </a:t>
            </a:r>
            <a:r>
              <a:rPr lang="en-US" sz="3000" dirty="0"/>
              <a:t>and </a:t>
            </a:r>
            <a:r>
              <a:rPr lang="en-US" sz="3000" dirty="0" smtClean="0"/>
              <a:t>Pathology</a:t>
            </a:r>
            <a:r>
              <a:rPr lang="en-US" sz="3000" baseline="30000" dirty="0" smtClean="0"/>
              <a:t>3</a:t>
            </a:r>
            <a:r>
              <a:rPr lang="en-US" sz="3000" dirty="0" smtClean="0"/>
              <a:t> </a:t>
            </a:r>
            <a:r>
              <a:rPr lang="en-US" sz="3000" dirty="0"/>
              <a:t>Loyola University Chicago,  </a:t>
            </a:r>
            <a:r>
              <a:rPr lang="en-US" sz="3000" dirty="0" smtClean="0"/>
              <a:t>Stritch School of Medicine, Maywood</a:t>
            </a:r>
            <a:r>
              <a:rPr lang="en-US" sz="3000" dirty="0"/>
              <a:t>, IL. </a:t>
            </a:r>
          </a:p>
          <a:p>
            <a:pPr algn="ctr"/>
            <a:r>
              <a:rPr lang="en-US" sz="3000" dirty="0" smtClean="0"/>
              <a:t>Department </a:t>
            </a:r>
            <a:r>
              <a:rPr lang="en-US" sz="3000" dirty="0"/>
              <a:t>of </a:t>
            </a:r>
            <a:r>
              <a:rPr lang="en-US" sz="3000" dirty="0" smtClean="0"/>
              <a:t>Medicine</a:t>
            </a:r>
            <a:r>
              <a:rPr lang="en-US" sz="3000" baseline="30000" dirty="0" smtClean="0"/>
              <a:t>4</a:t>
            </a:r>
            <a:r>
              <a:rPr lang="en-US" sz="3000" dirty="0" smtClean="0"/>
              <a:t>, </a:t>
            </a:r>
            <a:r>
              <a:rPr lang="en-US" sz="3000" dirty="0"/>
              <a:t>University of Florida, Malcolm Randall VA Medical Center, Gainesville, FL.  </a:t>
            </a:r>
            <a:r>
              <a:rPr lang="en-US" sz="3000" dirty="0" smtClean="0"/>
              <a:t>Surgery</a:t>
            </a:r>
            <a:r>
              <a:rPr lang="en-US" sz="3000" baseline="30000" dirty="0" smtClean="0"/>
              <a:t>5</a:t>
            </a:r>
            <a:r>
              <a:rPr lang="en-US" sz="3000" dirty="0" smtClean="0"/>
              <a:t>,</a:t>
            </a:r>
            <a:r>
              <a:rPr lang="en-US" sz="3000" baseline="30000" dirty="0" smtClean="0"/>
              <a:t> </a:t>
            </a:r>
            <a:r>
              <a:rPr lang="en-US" sz="3000" dirty="0"/>
              <a:t>and </a:t>
            </a:r>
            <a:r>
              <a:rPr lang="en-US" sz="3000" dirty="0" smtClean="0"/>
              <a:t>Research</a:t>
            </a:r>
            <a:r>
              <a:rPr lang="en-US" sz="3000" baseline="30000" dirty="0"/>
              <a:t>6</a:t>
            </a:r>
            <a:r>
              <a:rPr lang="en-US" sz="3000" dirty="0" smtClean="0"/>
              <a:t>  </a:t>
            </a:r>
            <a:r>
              <a:rPr lang="en-US" sz="3000" dirty="0"/>
              <a:t>Edward Hines, Jr. VA Hospital, Hines, IL. </a:t>
            </a:r>
          </a:p>
          <a:p>
            <a:endParaRPr lang="en-US" sz="8500" dirty="0"/>
          </a:p>
        </p:txBody>
      </p:sp>
      <p:sp>
        <p:nvSpPr>
          <p:cNvPr id="14351" name="TextBox 31"/>
          <p:cNvSpPr txBox="1">
            <a:spLocks noChangeArrowheads="1"/>
          </p:cNvSpPr>
          <p:nvPr/>
        </p:nvSpPr>
        <p:spPr bwMode="auto">
          <a:xfrm>
            <a:off x="533400" y="4343400"/>
            <a:ext cx="1173480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500" dirty="0">
              <a:solidFill>
                <a:srgbClr val="FFCC00"/>
              </a:solidFill>
            </a:endParaRPr>
          </a:p>
          <a:p>
            <a:r>
              <a:rPr lang="en-US" sz="4500" dirty="0">
                <a:solidFill>
                  <a:srgbClr val="FFCC00"/>
                </a:solidFill>
              </a:rPr>
              <a:t>Introduction</a:t>
            </a:r>
            <a:r>
              <a:rPr lang="en-US" sz="4500" dirty="0"/>
              <a:t>:</a:t>
            </a:r>
          </a:p>
          <a:p>
            <a:r>
              <a:rPr lang="en-US" sz="4000" dirty="0"/>
              <a:t>Diseases such as open angle glaucoma and diabetic retinopathy involve increased intraocular pressure, which can damage the retina and lead to vision loss or blindness. Resveratrol is a compound found in grapes, nuts, and red wine and has many health benefits: anti-aging, anti-inflammatory, antioxidant, anti-tumor. Resveratrol has proven to protect the spinal cord, kidneys, and heart from ischemia-reperfusion injury.</a:t>
            </a:r>
          </a:p>
        </p:txBody>
      </p:sp>
      <p:sp>
        <p:nvSpPr>
          <p:cNvPr id="14352" name="TextBox 32"/>
          <p:cNvSpPr txBox="1">
            <a:spLocks noChangeArrowheads="1"/>
          </p:cNvSpPr>
          <p:nvPr/>
        </p:nvSpPr>
        <p:spPr bwMode="auto">
          <a:xfrm>
            <a:off x="457200" y="11506200"/>
            <a:ext cx="92964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4500" dirty="0">
              <a:solidFill>
                <a:srgbClr val="FFCC00"/>
              </a:solidFill>
            </a:endParaRPr>
          </a:p>
          <a:p>
            <a:r>
              <a:rPr lang="en-US" sz="4500" dirty="0">
                <a:solidFill>
                  <a:srgbClr val="FFCC00"/>
                </a:solidFill>
              </a:rPr>
              <a:t>Objectives</a:t>
            </a:r>
            <a:r>
              <a:rPr lang="en-US" sz="4500" dirty="0"/>
              <a:t>:</a:t>
            </a:r>
          </a:p>
          <a:p>
            <a:r>
              <a:rPr lang="en-US" sz="4500" dirty="0"/>
              <a:t>This experiment is trying to observe a neuroprotective effect of resveratrol on retinal cells that are subjected to increased intraocular pressure.</a:t>
            </a:r>
          </a:p>
        </p:txBody>
      </p:sp>
      <p:sp>
        <p:nvSpPr>
          <p:cNvPr id="14353" name="TextBox 33"/>
          <p:cNvSpPr txBox="1">
            <a:spLocks noChangeArrowheads="1"/>
          </p:cNvSpPr>
          <p:nvPr/>
        </p:nvSpPr>
        <p:spPr bwMode="auto">
          <a:xfrm>
            <a:off x="533400" y="16992600"/>
            <a:ext cx="9525000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500" dirty="0" smtClean="0">
                <a:solidFill>
                  <a:srgbClr val="FFCC00"/>
                </a:solidFill>
              </a:rPr>
              <a:t>Methods</a:t>
            </a:r>
            <a:r>
              <a:rPr lang="en-US" sz="6000" dirty="0" smtClean="0"/>
              <a:t>:</a:t>
            </a:r>
          </a:p>
          <a:p>
            <a:r>
              <a:rPr lang="en-US" sz="4000" dirty="0" smtClean="0"/>
              <a:t>Adult male Sprague Dawley rats received either resveratrol (30 mg/kg) or a control (30% Solutol HS 15 in 0.9% saline) mixture of equal amounts for 5 days. On the third day of treatment, the rats underwent 45 minutes retinal ischemia by increasing their intraocular pressure. Retinal functioning was determined by electroretinographic changes of dark-adapted rats before treatment and a week after the ischemic insult.</a:t>
            </a:r>
            <a:endParaRPr lang="en-US" sz="4000" dirty="0"/>
          </a:p>
        </p:txBody>
      </p:sp>
      <p:sp>
        <p:nvSpPr>
          <p:cNvPr id="14354" name="TextBox 34"/>
          <p:cNvSpPr txBox="1">
            <a:spLocks noChangeArrowheads="1"/>
          </p:cNvSpPr>
          <p:nvPr/>
        </p:nvSpPr>
        <p:spPr bwMode="auto">
          <a:xfrm>
            <a:off x="13487400" y="4343400"/>
            <a:ext cx="1150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500" dirty="0">
              <a:solidFill>
                <a:srgbClr val="FFCC00"/>
              </a:solidFill>
            </a:endParaRPr>
          </a:p>
          <a:p>
            <a:endParaRPr lang="en-US" sz="4500" dirty="0"/>
          </a:p>
        </p:txBody>
      </p:sp>
      <p:sp>
        <p:nvSpPr>
          <p:cNvPr id="14355" name="TextBox 35"/>
          <p:cNvSpPr txBox="1">
            <a:spLocks noChangeArrowheads="1"/>
          </p:cNvSpPr>
          <p:nvPr/>
        </p:nvSpPr>
        <p:spPr bwMode="auto">
          <a:xfrm>
            <a:off x="13335000" y="5486400"/>
            <a:ext cx="1143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500" dirty="0">
              <a:solidFill>
                <a:srgbClr val="FFCC00"/>
              </a:solidFill>
            </a:endParaRPr>
          </a:p>
          <a:p>
            <a:r>
              <a:rPr lang="en-US" sz="4500" dirty="0">
                <a:solidFill>
                  <a:srgbClr val="FFCC00"/>
                </a:solidFill>
              </a:rPr>
              <a:t>Results</a:t>
            </a:r>
            <a:r>
              <a:rPr lang="en-US" sz="4000" dirty="0"/>
              <a:t>:</a:t>
            </a:r>
          </a:p>
          <a:p>
            <a:endParaRPr lang="en-US" dirty="0"/>
          </a:p>
        </p:txBody>
      </p:sp>
      <p:graphicFrame>
        <p:nvGraphicFramePr>
          <p:cNvPr id="14338" name="Chart 36"/>
          <p:cNvGraphicFramePr>
            <a:graphicFrameLocks/>
          </p:cNvGraphicFramePr>
          <p:nvPr/>
        </p:nvGraphicFramePr>
        <p:xfrm>
          <a:off x="13030200" y="7162800"/>
          <a:ext cx="12725400" cy="8915400"/>
        </p:xfrm>
        <a:graphic>
          <a:graphicData uri="http://schemas.openxmlformats.org/presentationml/2006/ole">
            <p:oleObj spid="_x0000_s14338" r:id="rId5" imgW="13184558" imgH="8911615" progId="Excel.Sheet.8">
              <p:embed/>
            </p:oleObj>
          </a:graphicData>
        </a:graphic>
      </p:graphicFrame>
      <p:sp>
        <p:nvSpPr>
          <p:cNvPr id="14357" name="TextBox 39"/>
          <p:cNvSpPr txBox="1">
            <a:spLocks noChangeArrowheads="1"/>
          </p:cNvSpPr>
          <p:nvPr/>
        </p:nvSpPr>
        <p:spPr bwMode="auto">
          <a:xfrm>
            <a:off x="26746200" y="4572000"/>
            <a:ext cx="11201400" cy="1286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4500" dirty="0">
              <a:solidFill>
                <a:srgbClr val="FFCC00"/>
              </a:solidFill>
            </a:endParaRPr>
          </a:p>
          <a:p>
            <a:endParaRPr lang="en-US" sz="4500" dirty="0" smtClean="0">
              <a:solidFill>
                <a:srgbClr val="FFCC00"/>
              </a:solidFill>
            </a:endParaRPr>
          </a:p>
          <a:p>
            <a:endParaRPr lang="en-US" sz="4500" dirty="0">
              <a:solidFill>
                <a:srgbClr val="FFCC00"/>
              </a:solidFill>
            </a:endParaRPr>
          </a:p>
          <a:p>
            <a:endParaRPr lang="en-US" sz="4500" dirty="0" smtClean="0">
              <a:solidFill>
                <a:srgbClr val="FFCC00"/>
              </a:solidFill>
            </a:endParaRPr>
          </a:p>
          <a:p>
            <a:endParaRPr lang="en-US" sz="4500" dirty="0">
              <a:solidFill>
                <a:srgbClr val="FFCC00"/>
              </a:solidFill>
            </a:endParaRPr>
          </a:p>
          <a:p>
            <a:endParaRPr lang="en-US" sz="4500" dirty="0" smtClean="0">
              <a:solidFill>
                <a:srgbClr val="FFCC00"/>
              </a:solidFill>
            </a:endParaRPr>
          </a:p>
          <a:p>
            <a:endParaRPr lang="en-US" sz="4500" dirty="0">
              <a:solidFill>
                <a:srgbClr val="FFCC00"/>
              </a:solidFill>
            </a:endParaRPr>
          </a:p>
          <a:p>
            <a:endParaRPr lang="en-US" sz="4500" dirty="0" smtClean="0">
              <a:solidFill>
                <a:srgbClr val="FFCC00"/>
              </a:solidFill>
            </a:endParaRPr>
          </a:p>
          <a:p>
            <a:endParaRPr lang="en-US" sz="4500" dirty="0">
              <a:solidFill>
                <a:srgbClr val="FFCC00"/>
              </a:solidFill>
            </a:endParaRPr>
          </a:p>
          <a:p>
            <a:endParaRPr lang="en-US" sz="4500" dirty="0" smtClean="0">
              <a:solidFill>
                <a:srgbClr val="FFCC00"/>
              </a:solidFill>
            </a:endParaRPr>
          </a:p>
          <a:p>
            <a:endParaRPr lang="en-US" sz="4500" dirty="0" smtClean="0">
              <a:solidFill>
                <a:srgbClr val="FFCC00"/>
              </a:solidFill>
            </a:endParaRPr>
          </a:p>
          <a:p>
            <a:endParaRPr lang="en-US" sz="4500" dirty="0" smtClean="0">
              <a:solidFill>
                <a:srgbClr val="FFCC00"/>
              </a:solidFill>
            </a:endParaRPr>
          </a:p>
          <a:p>
            <a:r>
              <a:rPr lang="en-US" sz="4500" dirty="0" smtClean="0">
                <a:solidFill>
                  <a:srgbClr val="FFCC00"/>
                </a:solidFill>
              </a:rPr>
              <a:t>Conclusions</a:t>
            </a:r>
            <a:r>
              <a:rPr lang="en-US" sz="4500" dirty="0"/>
              <a:t>:</a:t>
            </a:r>
          </a:p>
          <a:p>
            <a:r>
              <a:rPr lang="en-US" sz="4000" dirty="0"/>
              <a:t>There is a significant difference in ERG function between rats treated with resveratrol and rats treated with</a:t>
            </a:r>
            <a:r>
              <a:rPr lang="en-US" sz="4000" dirty="0" smtClean="0"/>
              <a:t> a control</a:t>
            </a:r>
            <a:r>
              <a:rPr lang="en-US" sz="4000" dirty="0"/>
              <a:t>. This preliminary data implies that resveratrol may be an effective treatment in retinal ischemia diseases. </a:t>
            </a:r>
          </a:p>
          <a:p>
            <a:endParaRPr lang="en-US" sz="4500" dirty="0"/>
          </a:p>
        </p:txBody>
      </p:sp>
      <p:sp>
        <p:nvSpPr>
          <p:cNvPr id="14358" name="TextBox 40"/>
          <p:cNvSpPr txBox="1">
            <a:spLocks noChangeArrowheads="1"/>
          </p:cNvSpPr>
          <p:nvPr/>
        </p:nvSpPr>
        <p:spPr bwMode="auto">
          <a:xfrm>
            <a:off x="26670000" y="9601200"/>
            <a:ext cx="10591800" cy="1577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500" dirty="0" smtClean="0">
              <a:solidFill>
                <a:srgbClr val="FFCC00"/>
              </a:solidFill>
            </a:endParaRPr>
          </a:p>
          <a:p>
            <a:endParaRPr lang="en-US" sz="4500" dirty="0" smtClean="0">
              <a:solidFill>
                <a:srgbClr val="FFCC00"/>
              </a:solidFill>
            </a:endParaRPr>
          </a:p>
          <a:p>
            <a:endParaRPr lang="en-US" sz="4500" dirty="0">
              <a:solidFill>
                <a:srgbClr val="FFCC00"/>
              </a:solidFill>
            </a:endParaRPr>
          </a:p>
          <a:p>
            <a:endParaRPr lang="en-US" sz="4500" dirty="0" smtClean="0">
              <a:solidFill>
                <a:srgbClr val="FFCC00"/>
              </a:solidFill>
            </a:endParaRPr>
          </a:p>
          <a:p>
            <a:endParaRPr lang="en-US" sz="4500" dirty="0">
              <a:solidFill>
                <a:srgbClr val="FFCC00"/>
              </a:solidFill>
            </a:endParaRPr>
          </a:p>
          <a:p>
            <a:endParaRPr lang="en-US" sz="4500" dirty="0" smtClean="0">
              <a:solidFill>
                <a:srgbClr val="FFCC00"/>
              </a:solidFill>
            </a:endParaRPr>
          </a:p>
          <a:p>
            <a:endParaRPr lang="en-US" sz="4500" dirty="0">
              <a:solidFill>
                <a:srgbClr val="FFCC00"/>
              </a:solidFill>
            </a:endParaRPr>
          </a:p>
          <a:p>
            <a:endParaRPr lang="en-US" sz="4500" dirty="0" smtClean="0">
              <a:solidFill>
                <a:srgbClr val="FFCC00"/>
              </a:solidFill>
            </a:endParaRPr>
          </a:p>
          <a:p>
            <a:endParaRPr lang="en-US" sz="4500" dirty="0">
              <a:solidFill>
                <a:srgbClr val="FFCC00"/>
              </a:solidFill>
            </a:endParaRPr>
          </a:p>
          <a:p>
            <a:endParaRPr lang="en-US" sz="4500" dirty="0" smtClean="0">
              <a:solidFill>
                <a:srgbClr val="FFCC00"/>
              </a:solidFill>
            </a:endParaRPr>
          </a:p>
          <a:p>
            <a:endParaRPr lang="en-US" sz="4500" dirty="0" smtClean="0">
              <a:solidFill>
                <a:srgbClr val="FFCC00"/>
              </a:solidFill>
            </a:endParaRPr>
          </a:p>
          <a:p>
            <a:endParaRPr lang="en-US" sz="4500" dirty="0" smtClean="0">
              <a:solidFill>
                <a:srgbClr val="FFCC00"/>
              </a:solidFill>
            </a:endParaRPr>
          </a:p>
          <a:p>
            <a:r>
              <a:rPr lang="en-US" sz="4500" dirty="0" smtClean="0">
                <a:solidFill>
                  <a:srgbClr val="FFCC00"/>
                </a:solidFill>
              </a:rPr>
              <a:t>References</a:t>
            </a:r>
            <a:r>
              <a:rPr lang="en-US" sz="4500" dirty="0" smtClean="0"/>
              <a:t>:</a:t>
            </a:r>
          </a:p>
          <a:p>
            <a:r>
              <a:rPr lang="en-US" sz="3100" dirty="0" smtClean="0"/>
              <a:t>Alderton et al. Biochem J 357:593-615 2001</a:t>
            </a:r>
          </a:p>
          <a:p>
            <a:r>
              <a:rPr lang="en-US" sz="3100" dirty="0" smtClean="0"/>
              <a:t>Atten et al. Invest New Drugs 23:111-9 2005</a:t>
            </a:r>
          </a:p>
          <a:p>
            <a:r>
              <a:rPr lang="en-US" sz="3100" dirty="0" smtClean="0"/>
              <a:t>Bu et al. Exp Eye Res 91:104-6 2010</a:t>
            </a:r>
          </a:p>
          <a:p>
            <a:r>
              <a:rPr lang="en-US" sz="3100" dirty="0" smtClean="0"/>
              <a:t>De la Lastra &amp; Villegas. Mol Nutr Food Res 49:405-30 2005</a:t>
            </a:r>
          </a:p>
          <a:p>
            <a:r>
              <a:rPr lang="en-US" sz="3100" dirty="0" smtClean="0"/>
              <a:t>Giovannini et al. J Cardiovasc Pharmacol 37:262-70 2001</a:t>
            </a:r>
          </a:p>
          <a:p>
            <a:r>
              <a:rPr lang="en-US" sz="3100" dirty="0" smtClean="0"/>
              <a:t>Huang et al. Life Sci 69:1057-65 2001</a:t>
            </a:r>
          </a:p>
          <a:p>
            <a:r>
              <a:rPr lang="en-US" sz="3100" dirty="0" smtClean="0"/>
              <a:t>Hughes WF. Exp Eye Res 53:573-82 1991</a:t>
            </a:r>
          </a:p>
          <a:p>
            <a:r>
              <a:rPr lang="en-US" sz="3100" dirty="0" smtClean="0"/>
              <a:t>Kim et al. Exp Brain Res 121:419-24 1998</a:t>
            </a:r>
          </a:p>
          <a:p>
            <a:r>
              <a:rPr lang="en-US" sz="3100" dirty="0" smtClean="0"/>
              <a:t>Kubota et al. Am J Pathol 177:1725-31 2010</a:t>
            </a:r>
          </a:p>
          <a:p>
            <a:r>
              <a:rPr lang="en-US" sz="3100" dirty="0" smtClean="0"/>
              <a:t>Mokni et al. Arch Biochem Biophys 457:1-6 2007</a:t>
            </a:r>
          </a:p>
          <a:p>
            <a:r>
              <a:rPr lang="en-US" sz="3100" dirty="0" err="1" smtClean="0"/>
              <a:t>Peng</a:t>
            </a:r>
            <a:r>
              <a:rPr lang="en-US" sz="3100" dirty="0" smtClean="0"/>
              <a:t> et al. Exp Eye Res 86:637-46 2008</a:t>
            </a:r>
          </a:p>
          <a:p>
            <a:r>
              <a:rPr lang="en-US" sz="3100" dirty="0" smtClean="0"/>
              <a:t>Perlman et al. </a:t>
            </a:r>
            <a:r>
              <a:rPr lang="en-US" sz="3100" dirty="0" err="1" smtClean="0"/>
              <a:t>Curr</a:t>
            </a:r>
            <a:r>
              <a:rPr lang="en-US" sz="3100" dirty="0" smtClean="0"/>
              <a:t> Eye Res 15:589-96 1996</a:t>
            </a:r>
          </a:p>
          <a:p>
            <a:r>
              <a:rPr lang="en-US" sz="3100" dirty="0" smtClean="0"/>
              <a:t>Ray et al. Free </a:t>
            </a:r>
            <a:r>
              <a:rPr lang="en-US" sz="3100" dirty="0" err="1" smtClean="0"/>
              <a:t>Radic</a:t>
            </a:r>
            <a:r>
              <a:rPr lang="en-US" sz="3100" dirty="0" smtClean="0"/>
              <a:t> </a:t>
            </a:r>
            <a:r>
              <a:rPr lang="en-US" sz="3100" dirty="0" err="1" smtClean="0"/>
              <a:t>Biol</a:t>
            </a:r>
            <a:r>
              <a:rPr lang="en-US" sz="3100" dirty="0" smtClean="0"/>
              <a:t> Med 27:170-9 1999</a:t>
            </a:r>
          </a:p>
          <a:p>
            <a:r>
              <a:rPr lang="en-US" sz="3100" dirty="0" smtClean="0"/>
              <a:t>Tsai et al.  J </a:t>
            </a:r>
            <a:r>
              <a:rPr lang="en-US" sz="3100" dirty="0" err="1" smtClean="0"/>
              <a:t>Vasc</a:t>
            </a:r>
            <a:r>
              <a:rPr lang="en-US" sz="3100" dirty="0" smtClean="0"/>
              <a:t> </a:t>
            </a:r>
            <a:r>
              <a:rPr lang="en-US" sz="3100" dirty="0" err="1" smtClean="0"/>
              <a:t>Surg</a:t>
            </a:r>
            <a:r>
              <a:rPr lang="en-US" sz="3100" dirty="0" smtClean="0"/>
              <a:t> 46:346-53 2007</a:t>
            </a:r>
          </a:p>
        </p:txBody>
      </p:sp>
      <p:pic>
        <p:nvPicPr>
          <p:cNvPr id="27" name="Picture 26" descr="SD024R Normal, 3 JPE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0" y="16459199"/>
            <a:ext cx="4417828" cy="4301130"/>
          </a:xfrm>
          <a:prstGeom prst="rect">
            <a:avLst/>
          </a:prstGeom>
        </p:spPr>
      </p:pic>
      <p:pic>
        <p:nvPicPr>
          <p:cNvPr id="28" name="Picture 27" descr="SD015R Res, 3 JPE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373600" y="16459200"/>
            <a:ext cx="4340731" cy="4274207"/>
          </a:xfrm>
          <a:prstGeom prst="rect">
            <a:avLst/>
          </a:prstGeom>
        </p:spPr>
      </p:pic>
      <p:pic>
        <p:nvPicPr>
          <p:cNvPr id="29" name="Picture 28" descr="SD 035R Con, 3 JPE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717000" y="16459200"/>
            <a:ext cx="4400031" cy="42672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432000" y="25770007"/>
            <a:ext cx="1043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Acknowledgements</a:t>
            </a:r>
            <a:r>
              <a:rPr lang="en-US" sz="2800" dirty="0" smtClean="0"/>
              <a:t>: </a:t>
            </a:r>
            <a:r>
              <a:rPr lang="en-US" sz="2800" b="1" dirty="0" smtClean="0"/>
              <a:t>This work was supported by The Richard A. Perritt Charitable Foundation and Illinois Society for the Prevention of Blindness (ISPB). </a:t>
            </a:r>
            <a:endParaRPr lang="en-US" dirty="0"/>
          </a:p>
        </p:txBody>
      </p:sp>
      <p:pic>
        <p:nvPicPr>
          <p:cNvPr id="34" name="Picture 33" descr="SD013R 750b normal p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622000" y="6019800"/>
            <a:ext cx="4856801" cy="3886200"/>
          </a:xfrm>
          <a:prstGeom prst="rect">
            <a:avLst/>
          </a:prstGeom>
        </p:spPr>
      </p:pic>
      <p:pic>
        <p:nvPicPr>
          <p:cNvPr id="35" name="Picture 34" descr="SD013L 750b R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422600" y="6019800"/>
            <a:ext cx="4856799" cy="3886200"/>
          </a:xfrm>
          <a:prstGeom prst="rect">
            <a:avLst/>
          </a:prstGeom>
        </p:spPr>
      </p:pic>
      <p:pic>
        <p:nvPicPr>
          <p:cNvPr id="36" name="Picture 35" descr="vehicle control-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223200" y="6019800"/>
            <a:ext cx="4910934" cy="3929515"/>
          </a:xfrm>
          <a:prstGeom prst="rect">
            <a:avLst/>
          </a:prstGeom>
        </p:spPr>
      </p:pic>
      <p:pic>
        <p:nvPicPr>
          <p:cNvPr id="37" name="Picture 36" descr="LM_SSOM_Colo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0292" y="1371600"/>
            <a:ext cx="5492635" cy="20574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2801600" y="15697200"/>
            <a:ext cx="132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		 		 Normal					</a:t>
            </a:r>
            <a:r>
              <a:rPr lang="en-US" sz="4000" dirty="0" err="1" smtClean="0"/>
              <a:t>Resveratrol</a:t>
            </a:r>
            <a:r>
              <a:rPr lang="en-US" sz="4000" dirty="0" smtClean="0"/>
              <a:t>				Control</a:t>
            </a:r>
            <a:endParaRPr lang="en-US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277600" y="15087600"/>
            <a:ext cx="2895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Dark-adapted stimulus intensity (</a:t>
            </a:r>
            <a:r>
              <a:rPr lang="en-US" sz="2600" dirty="0" err="1" smtClean="0"/>
              <a:t>cds</a:t>
            </a:r>
            <a:r>
              <a:rPr lang="en-US" sz="2600" dirty="0" smtClean="0"/>
              <a:t>/m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)</a:t>
            </a:r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41" name="TextBox 40"/>
          <p:cNvSpPr txBox="1"/>
          <p:nvPr/>
        </p:nvSpPr>
        <p:spPr>
          <a:xfrm>
            <a:off x="11734800" y="16535400"/>
            <a:ext cx="152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.001</a:t>
            </a:r>
          </a:p>
          <a:p>
            <a:endParaRPr lang="en-US" sz="3000" dirty="0"/>
          </a:p>
          <a:p>
            <a:r>
              <a:rPr lang="en-US" sz="3000" dirty="0" smtClean="0"/>
              <a:t>.01</a:t>
            </a:r>
          </a:p>
          <a:p>
            <a:endParaRPr lang="en-US" sz="3000" dirty="0"/>
          </a:p>
          <a:p>
            <a:r>
              <a:rPr lang="en-US" sz="3000" dirty="0" smtClean="0"/>
              <a:t>.058</a:t>
            </a:r>
          </a:p>
          <a:p>
            <a:endParaRPr lang="en-US" sz="3000" dirty="0"/>
          </a:p>
          <a:p>
            <a:r>
              <a:rPr lang="en-US" sz="3000" dirty="0" smtClean="0"/>
              <a:t>.991</a:t>
            </a:r>
          </a:p>
          <a:p>
            <a:endParaRPr lang="en-US" sz="3000" dirty="0"/>
          </a:p>
          <a:p>
            <a:r>
              <a:rPr lang="en-US" sz="3000" dirty="0" smtClean="0"/>
              <a:t>24.9</a:t>
            </a:r>
            <a:endParaRPr lang="en-US" sz="3000" dirty="0"/>
          </a:p>
        </p:txBody>
      </p:sp>
      <p:sp>
        <p:nvSpPr>
          <p:cNvPr id="32" name="TextBox 31"/>
          <p:cNvSpPr txBox="1"/>
          <p:nvPr/>
        </p:nvSpPr>
        <p:spPr>
          <a:xfrm>
            <a:off x="12268200" y="21183600"/>
            <a:ext cx="13868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Figure 1. Effects of Resveratrol Treatment on Retinal Function Following Ischemic Insult</a:t>
            </a:r>
            <a:r>
              <a:rPr lang="en-US" sz="3000" dirty="0" smtClean="0"/>
              <a:t>: (Upper Panel) The quantitative changes in a-waves and </a:t>
            </a:r>
            <a:r>
              <a:rPr lang="en-US" sz="3000" dirty="0" err="1" smtClean="0"/>
              <a:t>b</a:t>
            </a:r>
            <a:r>
              <a:rPr lang="en-US" sz="3000" dirty="0" smtClean="0"/>
              <a:t>-waves are shown. Pre-injury, prior to ischemic insult; Resveratrol and Vehicle, one week following ischemic insult.</a:t>
            </a:r>
          </a:p>
          <a:p>
            <a:r>
              <a:rPr lang="en-US" sz="3000" dirty="0" smtClean="0"/>
              <a:t>(Lower Panels) ERG data was gathered from Sprague </a:t>
            </a:r>
            <a:r>
              <a:rPr lang="en-US" sz="3000" dirty="0" err="1" smtClean="0"/>
              <a:t>Dawley</a:t>
            </a:r>
            <a:r>
              <a:rPr lang="en-US" sz="3000" dirty="0" smtClean="0"/>
              <a:t> rats treated with either a resveratrol (30 mg/kg) or control (30% </a:t>
            </a:r>
            <a:r>
              <a:rPr lang="en-US" sz="3000" dirty="0" err="1" smtClean="0"/>
              <a:t>Solutol</a:t>
            </a:r>
            <a:r>
              <a:rPr lang="en-US" sz="3000" dirty="0" smtClean="0"/>
              <a:t> HS 15 in 0.9% saline) mixture. These tracings were taken before the ischemic-injury (normal), and one week after the ischemic-injury (Resveratrol and Control).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136600" y="10134600"/>
            <a:ext cx="11277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Figure 2</a:t>
            </a:r>
            <a:r>
              <a:rPr lang="en-US" sz="3000" dirty="0" smtClean="0"/>
              <a:t>. </a:t>
            </a:r>
            <a:r>
              <a:rPr lang="en-US" sz="3500" dirty="0" smtClean="0"/>
              <a:t>Morphological Changes in Retina Following Ischemic Injury. </a:t>
            </a:r>
            <a:r>
              <a:rPr lang="en-US" sz="3000" dirty="0" smtClean="0"/>
              <a:t>Shown are sections of normal, resveratrol-treated, and control-treated retinas that were treated with </a:t>
            </a:r>
            <a:r>
              <a:rPr lang="en-US" sz="3000" dirty="0" err="1" smtClean="0"/>
              <a:t>toluidine</a:t>
            </a:r>
            <a:r>
              <a:rPr lang="en-US" sz="3000" dirty="0" smtClean="0"/>
              <a:t> blue.</a:t>
            </a:r>
            <a:endParaRPr lang="en-US" sz="3000" dirty="0"/>
          </a:p>
        </p:txBody>
      </p:sp>
      <p:sp>
        <p:nvSpPr>
          <p:cNvPr id="43" name="TextBox 42"/>
          <p:cNvSpPr txBox="1"/>
          <p:nvPr/>
        </p:nvSpPr>
        <p:spPr>
          <a:xfrm>
            <a:off x="23622000" y="5410200"/>
            <a:ext cx="14325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				Normal						Resveratrol						Control</a:t>
            </a:r>
            <a:endParaRPr lang="en-US" sz="3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15471</TotalTime>
  <Words>608</Words>
  <Application>Microsoft Office PowerPoint</Application>
  <PresentationFormat>Custom</PresentationFormat>
  <Paragraphs>77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Microsoft Office Excel 97-2003 Worksheet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709903</dc:creator>
  <cp:lastModifiedBy>khughe2</cp:lastModifiedBy>
  <cp:revision>206</cp:revision>
  <cp:lastPrinted>1601-01-01T00:00:00Z</cp:lastPrinted>
  <dcterms:created xsi:type="dcterms:W3CDTF">2011-10-16T21:37:12Z</dcterms:created>
  <dcterms:modified xsi:type="dcterms:W3CDTF">2011-10-18T16:59:50Z</dcterms:modified>
</cp:coreProperties>
</file>